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8"/>
  </p:notesMasterIdLst>
  <p:sldIdLst>
    <p:sldId id="294" r:id="rId2"/>
    <p:sldId id="256" r:id="rId3"/>
    <p:sldId id="298" r:id="rId4"/>
    <p:sldId id="299" r:id="rId5"/>
    <p:sldId id="310" r:id="rId6"/>
    <p:sldId id="334" r:id="rId7"/>
    <p:sldId id="283" r:id="rId8"/>
    <p:sldId id="300" r:id="rId9"/>
    <p:sldId id="272" r:id="rId10"/>
    <p:sldId id="276" r:id="rId11"/>
    <p:sldId id="301" r:id="rId12"/>
    <p:sldId id="316" r:id="rId13"/>
    <p:sldId id="295" r:id="rId14"/>
    <p:sldId id="288" r:id="rId15"/>
    <p:sldId id="302" r:id="rId16"/>
    <p:sldId id="303" r:id="rId17"/>
    <p:sldId id="259" r:id="rId18"/>
    <p:sldId id="304" r:id="rId19"/>
    <p:sldId id="291" r:id="rId20"/>
    <p:sldId id="260" r:id="rId21"/>
    <p:sldId id="305" r:id="rId22"/>
    <p:sldId id="261" r:id="rId23"/>
    <p:sldId id="306" r:id="rId24"/>
    <p:sldId id="290" r:id="rId25"/>
    <p:sldId id="313" r:id="rId26"/>
    <p:sldId id="336" r:id="rId27"/>
    <p:sldId id="284" r:id="rId28"/>
    <p:sldId id="330" r:id="rId29"/>
    <p:sldId id="262" r:id="rId30"/>
    <p:sldId id="277" r:id="rId31"/>
    <p:sldId id="286" r:id="rId32"/>
    <p:sldId id="331" r:id="rId33"/>
    <p:sldId id="332" r:id="rId34"/>
    <p:sldId id="293" r:id="rId35"/>
    <p:sldId id="333" r:id="rId36"/>
    <p:sldId id="308" r:id="rId37"/>
    <p:sldId id="320" r:id="rId38"/>
    <p:sldId id="315" r:id="rId39"/>
    <p:sldId id="321" r:id="rId40"/>
    <p:sldId id="324" r:id="rId41"/>
    <p:sldId id="335" r:id="rId42"/>
    <p:sldId id="322" r:id="rId43"/>
    <p:sldId id="323" r:id="rId44"/>
    <p:sldId id="265" r:id="rId45"/>
    <p:sldId id="278" r:id="rId46"/>
    <p:sldId id="267" r:id="rId47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 Horvat" initials="NH" lastIdx="1" clrIdx="0">
    <p:extLst>
      <p:ext uri="{19B8F6BF-5375-455C-9EA6-DF929625EA0E}">
        <p15:presenceInfo xmlns:p15="http://schemas.microsoft.com/office/powerpoint/2012/main" userId="05a759f03c05c9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Prihodi 2008./2025.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List1!$A$2:$A$19</c:f>
              <c:strCache>
                <c:ptCount val="18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  <c:pt idx="4">
                  <c:v>2012.</c:v>
                </c:pt>
                <c:pt idx="5">
                  <c:v>2013.</c:v>
                </c:pt>
                <c:pt idx="6">
                  <c:v>2014.</c:v>
                </c:pt>
                <c:pt idx="7">
                  <c:v>2015.</c:v>
                </c:pt>
                <c:pt idx="8">
                  <c:v>2016.</c:v>
                </c:pt>
                <c:pt idx="9">
                  <c:v>2017.</c:v>
                </c:pt>
                <c:pt idx="10">
                  <c:v>2018.</c:v>
                </c:pt>
                <c:pt idx="11">
                  <c:v>2019.</c:v>
                </c:pt>
                <c:pt idx="12">
                  <c:v>2020.</c:v>
                </c:pt>
                <c:pt idx="13">
                  <c:v>2021.</c:v>
                </c:pt>
                <c:pt idx="14">
                  <c:v>2022.</c:v>
                </c:pt>
                <c:pt idx="15">
                  <c:v>2023.</c:v>
                </c:pt>
                <c:pt idx="16">
                  <c:v>2024.</c:v>
                </c:pt>
                <c:pt idx="17">
                  <c:v>2025.</c:v>
                </c:pt>
              </c:strCache>
            </c:strRef>
          </c:cat>
          <c:val>
            <c:numRef>
              <c:f>List1!$B$2:$B$19</c:f>
              <c:numCache>
                <c:formatCode>#,##0.00</c:formatCode>
                <c:ptCount val="18"/>
                <c:pt idx="0">
                  <c:v>966734.48</c:v>
                </c:pt>
                <c:pt idx="1">
                  <c:v>952042.07</c:v>
                </c:pt>
                <c:pt idx="2">
                  <c:v>946672.1</c:v>
                </c:pt>
                <c:pt idx="3">
                  <c:v>1039292.98</c:v>
                </c:pt>
                <c:pt idx="4">
                  <c:v>1111307.6200000001</c:v>
                </c:pt>
                <c:pt idx="5">
                  <c:v>997747.4</c:v>
                </c:pt>
                <c:pt idx="6">
                  <c:v>1293192.31</c:v>
                </c:pt>
                <c:pt idx="7">
                  <c:v>1014527.87</c:v>
                </c:pt>
                <c:pt idx="8">
                  <c:v>1448982.85</c:v>
                </c:pt>
                <c:pt idx="9">
                  <c:v>1337999.94</c:v>
                </c:pt>
                <c:pt idx="10">
                  <c:v>2076909.41</c:v>
                </c:pt>
                <c:pt idx="11">
                  <c:v>2071252.77</c:v>
                </c:pt>
                <c:pt idx="12">
                  <c:v>2100849.8199999998</c:v>
                </c:pt>
                <c:pt idx="13">
                  <c:v>2072705.01</c:v>
                </c:pt>
                <c:pt idx="14">
                  <c:v>2852793.02</c:v>
                </c:pt>
                <c:pt idx="15">
                  <c:v>2838924</c:v>
                </c:pt>
                <c:pt idx="16">
                  <c:v>7583973</c:v>
                </c:pt>
                <c:pt idx="17">
                  <c:v>9437391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0-420D-8A17-4A4C417A849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Rashodi 2008./2025.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List1!$A$2:$A$19</c:f>
              <c:strCache>
                <c:ptCount val="18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  <c:pt idx="4">
                  <c:v>2012.</c:v>
                </c:pt>
                <c:pt idx="5">
                  <c:v>2013.</c:v>
                </c:pt>
                <c:pt idx="6">
                  <c:v>2014.</c:v>
                </c:pt>
                <c:pt idx="7">
                  <c:v>2015.</c:v>
                </c:pt>
                <c:pt idx="8">
                  <c:v>2016.</c:v>
                </c:pt>
                <c:pt idx="9">
                  <c:v>2017.</c:v>
                </c:pt>
                <c:pt idx="10">
                  <c:v>2018.</c:v>
                </c:pt>
                <c:pt idx="11">
                  <c:v>2019.</c:v>
                </c:pt>
                <c:pt idx="12">
                  <c:v>2020.</c:v>
                </c:pt>
                <c:pt idx="13">
                  <c:v>2021.</c:v>
                </c:pt>
                <c:pt idx="14">
                  <c:v>2022.</c:v>
                </c:pt>
                <c:pt idx="15">
                  <c:v>2023.</c:v>
                </c:pt>
                <c:pt idx="16">
                  <c:v>2024.</c:v>
                </c:pt>
                <c:pt idx="17">
                  <c:v>2025.</c:v>
                </c:pt>
              </c:strCache>
            </c:strRef>
          </c:cat>
          <c:val>
            <c:numRef>
              <c:f>List1!$C$2:$C$19</c:f>
              <c:numCache>
                <c:formatCode>#,##0.00</c:formatCode>
                <c:ptCount val="18"/>
                <c:pt idx="0">
                  <c:v>977143.14</c:v>
                </c:pt>
                <c:pt idx="1">
                  <c:v>936258.67</c:v>
                </c:pt>
                <c:pt idx="2">
                  <c:v>912555.12</c:v>
                </c:pt>
                <c:pt idx="3">
                  <c:v>951511.98</c:v>
                </c:pt>
                <c:pt idx="4">
                  <c:v>1143155.75</c:v>
                </c:pt>
                <c:pt idx="5">
                  <c:v>1087327.48</c:v>
                </c:pt>
                <c:pt idx="6">
                  <c:v>1321934.56</c:v>
                </c:pt>
                <c:pt idx="7">
                  <c:v>1156084.6599999999</c:v>
                </c:pt>
                <c:pt idx="8">
                  <c:v>1419518.6</c:v>
                </c:pt>
                <c:pt idx="9">
                  <c:v>1236107.1499999999</c:v>
                </c:pt>
                <c:pt idx="10">
                  <c:v>2156322.91</c:v>
                </c:pt>
                <c:pt idx="11">
                  <c:v>2122877.0299999998</c:v>
                </c:pt>
                <c:pt idx="12">
                  <c:v>2081175.79</c:v>
                </c:pt>
                <c:pt idx="13">
                  <c:v>1971846.38</c:v>
                </c:pt>
                <c:pt idx="14">
                  <c:v>2736946.18</c:v>
                </c:pt>
                <c:pt idx="15">
                  <c:v>2587389</c:v>
                </c:pt>
                <c:pt idx="16">
                  <c:v>7583973</c:v>
                </c:pt>
                <c:pt idx="17">
                  <c:v>9437391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0-420D-8A17-4A4C417A8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826432"/>
        <c:axId val="155832320"/>
        <c:axId val="0"/>
      </c:bar3DChart>
      <c:catAx>
        <c:axId val="15582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5832320"/>
        <c:crosses val="autoZero"/>
        <c:auto val="1"/>
        <c:lblAlgn val="ctr"/>
        <c:lblOffset val="100"/>
        <c:noMultiLvlLbl val="0"/>
      </c:catAx>
      <c:valAx>
        <c:axId val="155832320"/>
        <c:scaling>
          <c:orientation val="minMax"/>
          <c:max val="1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5826432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2C9-4EA0-8CCD-7605C673431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72C9-4EA0-8CCD-7605C6734319}"/>
              </c:ext>
            </c:extLst>
          </c:dPt>
          <c:dPt>
            <c:idx val="2"/>
            <c:bubble3D val="0"/>
            <c:explosion val="25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72C9-4EA0-8CCD-7605C6734319}"/>
              </c:ext>
            </c:extLst>
          </c:dPt>
          <c:cat>
            <c:strRef>
              <c:f>List1!$A$2:$A$4</c:f>
              <c:strCache>
                <c:ptCount val="3"/>
                <c:pt idx="0">
                  <c:v>OPĆINSKO VIJEĆE</c:v>
                </c:pt>
                <c:pt idx="1">
                  <c:v>OPĆINSKI NAČELNIK</c:v>
                </c:pt>
                <c:pt idx="2">
                  <c:v>JEDINSTVENI UPRAVNI ODJEL</c:v>
                </c:pt>
              </c:strCache>
            </c:strRef>
          </c:cat>
          <c:val>
            <c:numRef>
              <c:f>List1!$B$2:$B$4</c:f>
              <c:numCache>
                <c:formatCode>#,##0.00</c:formatCode>
                <c:ptCount val="3"/>
                <c:pt idx="0">
                  <c:v>7153</c:v>
                </c:pt>
                <c:pt idx="1">
                  <c:v>75544</c:v>
                </c:pt>
                <c:pt idx="2">
                  <c:v>9351694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F-4CA9-8A46-02A1B30DB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28687987383174"/>
          <c:y val="0.59672594702481718"/>
          <c:w val="0.4397131201261682"/>
          <c:h val="0.4032740529751828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baseline="0">
              <a:latin typeface="Calibri" panose="020F050202020403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35D0B1-C55F-4A41-8AED-0EC9D545A411}" type="datetimeFigureOut">
              <a:rPr lang="hr-HR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4F2A18-FB09-4523-9866-022E3B9DE7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2150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A13AF-F056-42D3-BC28-F5CCE59E19E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75C95-25BD-47B8-A4E4-26F840DEC876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52DAC-ECC0-471C-B7C8-5198508E0B5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5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820CB-BCB2-42C0-8D8C-658DC796E10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F830-4359-4CAE-9122-9DD3B803F8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48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820CB-BCB2-42C0-8D8C-658DC796E10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F830-4359-4CAE-9122-9DD3B803F8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940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820CB-BCB2-42C0-8D8C-658DC796E10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F830-4359-4CAE-9122-9DD3B803F8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40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820CB-BCB2-42C0-8D8C-658DC796E10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F830-4359-4CAE-9122-9DD3B803F8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79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820CB-BCB2-42C0-8D8C-658DC796E10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F830-4359-4CAE-9122-9DD3B803F8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25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820CB-BCB2-42C0-8D8C-658DC796E10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F830-4359-4CAE-9122-9DD3B803F8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17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33D7E-EBC3-4A71-9FFB-45D42713031C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E2DF6-C5D3-427A-9CDA-9D694529E11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52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5C177-E654-48B8-B772-4425AC35A97F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3EEBA-CCF4-4CAD-9A26-0A5C4167EE3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72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D08B4-9E77-434F-8031-99573D0F0B49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17099-1300-4449-91BC-1CA5CBDCD09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44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820CB-BCB2-42C0-8D8C-658DC796E10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F830-4359-4CAE-9122-9DD3B803F8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44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C7237-4F95-4284-8921-1F0FCB3244A1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A872F-24F5-416D-B623-40817809580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88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0D1D1F-7E75-43E2-8A4D-5A74A756F00A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9D8C2-DA34-481E-AE75-84A93CEDC0D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FF7E0-FAAE-4021-86C6-2014DC568DC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67153-0FFC-4BD9-B1A8-3C7FF55C97A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1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7F480-EFD9-488F-A20E-7190C6FF7F5F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74DF9-8970-445B-B25F-C85BDAB62E5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7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E030D-172A-4617-BD79-F5C1BE498797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C0A51-C8C4-4975-956E-429C386C01A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65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56A1C-3370-496D-8A62-FA0DD7CA894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BED3-2890-4E47-B586-CBAD3CD1C4E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7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6820CB-BCB2-42C0-8D8C-658DC796E103}" type="datetimeFigureOut">
              <a:rPr lang="hr-HR" smtClean="0"/>
              <a:pPr>
                <a:defRPr/>
              </a:pPr>
              <a:t>13.11.2024.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F830-4359-4CAE-9122-9DD3B803F8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041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ipovljani.h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A0F5A63-AA72-4F9F-BDDC-35E756CD1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48880"/>
            <a:ext cx="8229600" cy="1470025"/>
          </a:xfrm>
        </p:spPr>
        <p:txBody>
          <a:bodyPr/>
          <a:lstStyle/>
          <a:p>
            <a:r>
              <a:rPr lang="hr-HR" dirty="0"/>
              <a:t>25. SJEDNICA OPĆINSKOG VIJEĆA</a:t>
            </a:r>
          </a:p>
        </p:txBody>
      </p:sp>
      <p:sp>
        <p:nvSpPr>
          <p:cNvPr id="2" name="Podnaslov 1">
            <a:extLst>
              <a:ext uri="{FF2B5EF4-FFF2-40B4-BE49-F238E27FC236}">
                <a16:creationId xmlns:a16="http://schemas.microsoft.com/office/drawing/2014/main" id="{4E9A49B5-CDD8-4D20-BA42-A4B1C5506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346" y="4653558"/>
            <a:ext cx="7773308" cy="1655762"/>
          </a:xfrm>
        </p:spPr>
        <p:txBody>
          <a:bodyPr/>
          <a:lstStyle/>
          <a:p>
            <a:r>
              <a:rPr lang="hr-HR" dirty="0"/>
              <a:t>13. studenoga 2024. godine </a:t>
            </a:r>
          </a:p>
        </p:txBody>
      </p:sp>
      <p:pic>
        <p:nvPicPr>
          <p:cNvPr id="5" name="Slika 4" descr="opcinalogovektor-pravi.png">
            <a:extLst>
              <a:ext uri="{FF2B5EF4-FFF2-40B4-BE49-F238E27FC236}">
                <a16:creationId xmlns:a16="http://schemas.microsoft.com/office/drawing/2014/main" id="{20807CC5-6AEE-4608-A7FF-C02C1A0AC8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10" y="548680"/>
            <a:ext cx="1152128" cy="129768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788C39A-4B79-42D2-AF11-024A308CB5CA}"/>
              </a:ext>
            </a:extLst>
          </p:cNvPr>
          <p:cNvSpPr txBox="1"/>
          <p:nvPr/>
        </p:nvSpPr>
        <p:spPr>
          <a:xfrm>
            <a:off x="1296525" y="620688"/>
            <a:ext cx="655095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OPĆINA LIPOVLJANI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sz="2400" b="1" i="1" dirty="0">
                <a:solidFill>
                  <a:schemeClr val="tx1"/>
                </a:solidFill>
              </a:rPr>
              <a:t>            </a:t>
            </a:r>
            <a:endParaRPr lang="hr-HR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4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>
                <a:latin typeface="Times New Roman" pitchFamily="18" charset="0"/>
                <a:cs typeface="Times New Roman" pitchFamily="18" charset="0"/>
              </a:rPr>
              <a:t>PLANIRANA STRUKTURA PRIHODA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>
          <a:xfrm>
            <a:off x="834994" y="908050"/>
            <a:ext cx="7931212" cy="572512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endParaRPr lang="hr-HR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2600" b="1" dirty="0">
                <a:latin typeface="Times New Roman" panose="02020603050405020304" pitchFamily="18" charset="0"/>
                <a:cs typeface="Times New Roman" pitchFamily="18" charset="0"/>
              </a:rPr>
              <a:t>Prihodi od poreza </a:t>
            </a:r>
            <a:r>
              <a:rPr lang="hr-HR" sz="2600" dirty="0">
                <a:latin typeface="Times New Roman" panose="02020603050405020304" pitchFamily="18" charset="0"/>
                <a:cs typeface="Times New Roman" pitchFamily="18" charset="0"/>
              </a:rPr>
              <a:t>= </a:t>
            </a:r>
            <a:r>
              <a:rPr lang="hr-HR" sz="2600" b="1" dirty="0">
                <a:latin typeface="Times New Roman" panose="02020603050405020304" pitchFamily="18" charset="0"/>
                <a:cs typeface="Times New Roman" pitchFamily="18" charset="0"/>
              </a:rPr>
              <a:t>883.790,00 €</a:t>
            </a:r>
          </a:p>
          <a:p>
            <a:pPr marL="0" indent="0" eaLnBrk="1" hangingPunct="1">
              <a:buNone/>
            </a:pPr>
            <a:endParaRPr lang="hr-HR" sz="26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/>
            <a:r>
              <a:rPr lang="hr-HR" sz="2600" b="1" dirty="0">
                <a:latin typeface="Times New Roman" panose="02020603050405020304" pitchFamily="18" charset="0"/>
                <a:cs typeface="Times New Roman" pitchFamily="18" charset="0"/>
              </a:rPr>
              <a:t>Prihodi od imovine = 791.020,00 €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(rudna renta nafta i plin, zakup od poljoprivrednog zemljišta, najam javnih površina, kazne-legalizacija, prihodi od prava služnosti DTK-HAKOM)</a:t>
            </a:r>
          </a:p>
          <a:p>
            <a:pPr marL="0" indent="0" eaLnBrk="1" hangingPunct="1">
              <a:buNone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sz="2600" b="1" dirty="0">
                <a:latin typeface="Times New Roman" panose="02020603050405020304" pitchFamily="18" charset="0"/>
                <a:cs typeface="Times New Roman" pitchFamily="18" charset="0"/>
              </a:rPr>
              <a:t>Prihodi po posebnim propisima </a:t>
            </a:r>
            <a:r>
              <a:rPr lang="hr-HR" sz="2600" dirty="0">
                <a:latin typeface="Times New Roman" panose="02020603050405020304" pitchFamily="18" charset="0"/>
                <a:cs typeface="Times New Roman" pitchFamily="18" charset="0"/>
              </a:rPr>
              <a:t>= </a:t>
            </a:r>
            <a:r>
              <a:rPr lang="hr-HR" sz="2600" b="1" dirty="0">
                <a:latin typeface="Times New Roman" panose="02020603050405020304" pitchFamily="18" charset="0"/>
                <a:cs typeface="Times New Roman" pitchFamily="18" charset="0"/>
              </a:rPr>
              <a:t>749.883,00 €          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šumski doprinos, komunalni doprinos, vodni doprinos, komunalna naknada, prihod od korištenja javnih površina)</a:t>
            </a:r>
            <a:endParaRPr lang="hr-HR" sz="2600" b="1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hr-HR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>
          <a:xfrm>
            <a:off x="606394" y="548680"/>
            <a:ext cx="7931212" cy="611037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endParaRPr lang="hr-HR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Pomoći iz inozemstva i od subjekata unutar općeg proračuna  = 4.154.382,00 €                                       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(kapitalne i tekuće pomoći iz državnog proračuna, županije, izvanproračunskih korisnika, prijenos sredstava Europske unije)</a:t>
            </a:r>
          </a:p>
          <a:p>
            <a:pPr marL="0" indent="0" eaLnBrk="1" hangingPunct="1">
              <a:buNone/>
            </a:pPr>
            <a:endParaRPr lang="hr-HR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Vlastiti prihodi proračuna = 17.474,00 € </a:t>
            </a:r>
            <a:r>
              <a:rPr lang="hr-HR" sz="2800" b="1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2800" dirty="0">
                <a:effectLst/>
                <a:latin typeface="Times New Roman" pitchFamily="18" charset="0"/>
                <a:cs typeface="Times New Roman" pitchFamily="18" charset="0"/>
              </a:rPr>
              <a:t>                    (najam prostora i opreme, refundacija materijalnih rashoda HV za naplatu naknade za uređenje voda)</a:t>
            </a:r>
          </a:p>
          <a:p>
            <a:pPr marL="0" indent="0" eaLnBrk="1" hangingPunct="1">
              <a:buNone/>
            </a:pPr>
            <a:endParaRPr lang="hr-HR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Vlastiti i ostali prihodi proračunskih korisnika                          = 6.530,00 € </a:t>
            </a:r>
            <a:r>
              <a:rPr lang="hr-HR" sz="2800" b="1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hr-HR" sz="2800" dirty="0">
                <a:effectLst/>
                <a:latin typeface="Times New Roman" pitchFamily="18" charset="0"/>
                <a:cs typeface="Times New Roman" pitchFamily="18" charset="0"/>
              </a:rPr>
              <a:t>(Dječji vrtić i Narodna knjižnica i čitaonica Lipovljani) </a:t>
            </a:r>
          </a:p>
          <a:p>
            <a:pPr eaLnBrk="1" hangingPunct="1"/>
            <a:endParaRPr lang="hr-HR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0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413854-BE20-7E6E-F664-E204FFDC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692696"/>
            <a:ext cx="7991110" cy="5832648"/>
          </a:xfrm>
        </p:spPr>
        <p:txBody>
          <a:bodyPr>
            <a:normAutofit fontScale="85000" lnSpcReduction="20000"/>
          </a:bodyPr>
          <a:lstStyle/>
          <a:p>
            <a:r>
              <a:rPr lang="hr-H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prodaje ili zamjene nefinancijske        imovine = 10.000,00 €                                                               </a:t>
            </a: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(građevinsko zemljište i </a:t>
            </a:r>
            <a:r>
              <a:rPr lang="hr-H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ošasna</a:t>
            </a: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imovina)</a:t>
            </a:r>
          </a:p>
          <a:p>
            <a:endParaRPr lang="hr-H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Namjenski primici = 2.508.175,00 €                         </a:t>
            </a: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(namjenski primici od zaduživanja - sredstva za </a:t>
            </a:r>
            <a:r>
              <a:rPr lang="hr-H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predfinanciranje</a:t>
            </a: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izgradnje novog dječjeg vrtića i jaslica, sufinancirano sredstvima Europskih fondova)</a:t>
            </a:r>
          </a:p>
          <a:p>
            <a:pPr marL="0" indent="0">
              <a:buNone/>
            </a:pPr>
            <a:endParaRPr lang="hr-H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Višak prihoda iz prethodnog razdoblja = 314.637,00 €</a:t>
            </a:r>
          </a:p>
          <a:p>
            <a:pPr marL="0" indent="0">
              <a:buNone/>
            </a:pPr>
            <a:endParaRPr lang="hr-HR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Donacije = 1.500,00 € </a:t>
            </a:r>
          </a:p>
          <a:p>
            <a:pPr marL="0" indent="0">
              <a:buNone/>
            </a:pPr>
            <a:endParaRPr lang="hr-H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opcinalogovektor-pravi.png">
            <a:extLst>
              <a:ext uri="{FF2B5EF4-FFF2-40B4-BE49-F238E27FC236}">
                <a16:creationId xmlns:a16="http://schemas.microsoft.com/office/drawing/2014/main" id="{F91E9862-B381-F2F4-C107-3426F7A0FB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CAC1FE-B1AA-4ABF-B992-E04BFBE7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82453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hr-HR" sz="4000" b="1" dirty="0">
                <a:latin typeface="Times New Roman" pitchFamily="18" charset="0"/>
                <a:cs typeface="Times New Roman" pitchFamily="18" charset="0"/>
              </a:rPr>
              <a:t>PLANIRANI PRIHODI I PRIMICI 2025.GODINA  </a:t>
            </a:r>
          </a:p>
          <a:p>
            <a:pPr marL="0" indent="0" algn="ctr" eaLnBrk="1" hangingPunct="1">
              <a:buNone/>
            </a:pPr>
            <a:endParaRPr lang="hr-HR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hr-HR" sz="4000" b="1" dirty="0">
                <a:latin typeface="Times New Roman" pitchFamily="18" charset="0"/>
                <a:cs typeface="Times New Roman" pitchFamily="18" charset="0"/>
              </a:rPr>
              <a:t> 9.437.391,00 €   </a:t>
            </a:r>
            <a:r>
              <a:rPr lang="hr-HR" sz="4000" dirty="0">
                <a:effectLst/>
                <a:latin typeface="Times New Roman" pitchFamily="18" charset="0"/>
                <a:cs typeface="Times New Roman" pitchFamily="18" charset="0"/>
              </a:rPr>
              <a:t>konsolidirano </a:t>
            </a:r>
          </a:p>
          <a:p>
            <a:pPr marL="0" indent="0" eaLnBrk="1" hangingPunct="1">
              <a:buNone/>
            </a:pPr>
            <a:endParaRPr lang="hr-HR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hr-HR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 descr="opcinalogovektor-pravi.png">
            <a:extLst>
              <a:ext uri="{FF2B5EF4-FFF2-40B4-BE49-F238E27FC236}">
                <a16:creationId xmlns:a16="http://schemas.microsoft.com/office/drawing/2014/main" id="{C5712CA6-5545-A0C5-8557-210D55BB76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3316" y="245559"/>
            <a:ext cx="7765321" cy="1326321"/>
          </a:xfrm>
        </p:spPr>
        <p:txBody>
          <a:bodyPr/>
          <a:lstStyle/>
          <a:p>
            <a:pPr algn="ctr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PRIHODI I RASHODI PRORAČUNA OPĆINE LIPOVLJANI OD 2008.-2025. GODINE</a:t>
            </a: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32518"/>
              </p:ext>
            </p:extLst>
          </p:nvPr>
        </p:nvGraphicFramePr>
        <p:xfrm>
          <a:off x="611560" y="1447800"/>
          <a:ext cx="807523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lika 5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SMJERNICE U KREIRANJU PRORAČUNA OPĆINE 2025.-2027. - RASHODI</a:t>
            </a:r>
            <a:endParaRPr lang="hr-HR" sz="2800" dirty="0"/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684213" y="1052513"/>
            <a:ext cx="8002587" cy="5545137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Zakon o fiskalnoj odgovornosti koji se primjenjuje od 2013. godine, što utječe na disciplinu planiranja rashodovne strane proračuna Općine i namjensko trošenje sredstava, na koje nam ukazuje Zakon o proračunu i prihodovna strana proračuna, sukladno ekonomskoj klasifikaciji prihoda</a:t>
            </a:r>
          </a:p>
          <a:p>
            <a:pPr marL="0" indent="0" algn="just">
              <a:buNone/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Porezna reforma Vlade RH (raspodjela sredstava fiskalnog izravnanja)</a:t>
            </a:r>
          </a:p>
          <a:p>
            <a:pPr algn="just">
              <a:buNone/>
            </a:pPr>
            <a:endParaRPr lang="hr-HR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SMJERNICE U KREIRANJU PRORAČUNA OPĆINE 2025.-2027. - RASHODI</a:t>
            </a:r>
            <a:endParaRPr lang="hr-HR" sz="2800" dirty="0"/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684213" y="1052513"/>
            <a:ext cx="8002587" cy="5545137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endParaRPr lang="hr-HR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Stagnacija / povećanje / smanjenje namjenskih prihoda  </a:t>
            </a:r>
            <a:r>
              <a:rPr lang="hr-HR" sz="2600" dirty="0">
                <a:effectLst/>
                <a:latin typeface="Times New Roman" pitchFamily="18" charset="0"/>
                <a:cs typeface="Times New Roman" pitchFamily="18" charset="0"/>
              </a:rPr>
              <a:t>(rudna renta, šumski doprinos, zakup poljoprivrednog zemljišta)</a:t>
            </a:r>
          </a:p>
          <a:p>
            <a:pPr algn="just">
              <a:buNone/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Refleksija korištenja fondova EU, sukladno prihodovnoj strani proračuna, te prijavljenim natječajima </a:t>
            </a:r>
          </a:p>
        </p:txBody>
      </p:sp>
      <p:pic>
        <p:nvPicPr>
          <p:cNvPr id="11268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1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772400" cy="936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000" b="1" dirty="0">
                <a:latin typeface="Times New Roman" pitchFamily="18" charset="0"/>
                <a:cs typeface="Times New Roman" pitchFamily="18" charset="0"/>
              </a:rPr>
              <a:t>PLANIRANA STRUKTURA RASHODA PREMA RAZDJELIMA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539552" y="1484784"/>
            <a:ext cx="7993358" cy="4894262"/>
          </a:xfrm>
        </p:spPr>
        <p:txBody>
          <a:bodyPr>
            <a:noAutofit/>
          </a:bodyPr>
          <a:lstStyle/>
          <a:p>
            <a:pPr algn="just"/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U posebnom djelu proračuna rashodi su raspoređeni po razdjelima, programima odnosno njihovim sastavnim dijelovima (aktivnostima, kapitalnim projektima)</a:t>
            </a:r>
          </a:p>
          <a:p>
            <a:pPr algn="just"/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Posebni dio proračuna počinjemo sa osnovnom klasifikacijom od 3 razdjela: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OPĆINSKO VIJEĆE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OPĆINSKI NAČELNIK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JEDINSTVENI UPRAVNI ODJEL</a:t>
            </a:r>
          </a:p>
        </p:txBody>
      </p:sp>
      <p:pic>
        <p:nvPicPr>
          <p:cNvPr id="12292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772400" cy="936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000" b="1" dirty="0">
                <a:latin typeface="Times New Roman" pitchFamily="18" charset="0"/>
                <a:cs typeface="Times New Roman" pitchFamily="18" charset="0"/>
              </a:rPr>
              <a:t>PLANIRANA STRUKTURA RASHODA PREMA RAZDJELIMA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732891" y="1412776"/>
            <a:ext cx="7772400" cy="4894262"/>
          </a:xfrm>
        </p:spPr>
        <p:txBody>
          <a:bodyPr>
            <a:noAutofit/>
          </a:bodyPr>
          <a:lstStyle/>
          <a:p>
            <a:pPr eaLnBrk="1" hangingPunct="1"/>
            <a:r>
              <a:rPr lang="hr-HR" sz="2400" b="1" u="sng" dirty="0">
                <a:latin typeface="Times New Roman" pitchFamily="18" charset="0"/>
                <a:cs typeface="Times New Roman" pitchFamily="18" charset="0"/>
              </a:rPr>
              <a:t>RAZDJEL 1.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- OPĆINSKO VIJEĆE; program Javna uprava i administracija (naknade predstavničkim tijelima, reprezentacija) 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= 7.153,00 € </a:t>
            </a:r>
          </a:p>
          <a:p>
            <a:pPr eaLnBrk="1" hangingPunct="1"/>
            <a:r>
              <a:rPr lang="hr-HR" sz="2400" b="1" u="sng" dirty="0">
                <a:latin typeface="Times New Roman" pitchFamily="18" charset="0"/>
                <a:cs typeface="Times New Roman" pitchFamily="18" charset="0"/>
              </a:rPr>
              <a:t>RAZDJEL 2.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- OPĆINSKI NAČELNIK; program Javna uprava i administracija (plaća, doprinosi, proračunska rezerva)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= 78.544,00 € </a:t>
            </a:r>
          </a:p>
          <a:p>
            <a:pPr eaLnBrk="1" hangingPunct="1"/>
            <a:r>
              <a:rPr lang="hr-HR" sz="2400" b="1" u="sng" dirty="0">
                <a:latin typeface="Times New Roman" pitchFamily="18" charset="0"/>
                <a:cs typeface="Times New Roman" pitchFamily="18" charset="0"/>
              </a:rPr>
              <a:t>RAZDJEL 3.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- JEDINSTVENI UPRAVNI ODJEL           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= 9.351.694,00 € </a:t>
            </a:r>
          </a:p>
          <a:p>
            <a:pPr marL="0" indent="0" eaLnBrk="1" hangingPunct="1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U razdjelu 3. nalaze se aktivnosti, programi, te plan kapitalnih projekata  (investicijski program)</a:t>
            </a:r>
          </a:p>
        </p:txBody>
      </p:sp>
      <p:pic>
        <p:nvPicPr>
          <p:cNvPr id="12292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PLANIRANA STRUKTURA RASHODA PREMA RAZDJELIMA</a:t>
            </a:r>
            <a:endParaRPr lang="hr-HR" sz="24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046209"/>
              </p:ext>
            </p:extLst>
          </p:nvPr>
        </p:nvGraphicFramePr>
        <p:xfrm>
          <a:off x="914400" y="1447800"/>
          <a:ext cx="7690048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0800000" flipV="1">
            <a:off x="685800" y="5157192"/>
            <a:ext cx="7772400" cy="37076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r>
              <a:rPr lang="hr-HR" dirty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r>
              <a:rPr lang="hr-HR" sz="22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Lipovljani, 13. </a:t>
            </a:r>
            <a:r>
              <a:rPr lang="hr-HR" sz="2200" cap="none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sz="22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tudenoga  2024. godine</a:t>
            </a: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1076" y="1126529"/>
            <a:ext cx="8134350" cy="4679950"/>
          </a:xfrm>
        </p:spPr>
        <p:txBody>
          <a:bodyPr>
            <a:norm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                                                 </a:t>
            </a:r>
            <a:endParaRPr lang="hr-HR" dirty="0"/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/>
              <a:t>      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sz="3300" b="1" dirty="0">
                <a:latin typeface="Times New Roman" pitchFamily="18" charset="0"/>
                <a:cs typeface="Times New Roman" pitchFamily="18" charset="0"/>
              </a:rPr>
              <a:t>PRIJEDLOG PRORAČUNA OPĆINE LIPOVLJANI ZA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sz="3300" b="1" dirty="0">
                <a:latin typeface="Times New Roman" pitchFamily="18" charset="0"/>
                <a:cs typeface="Times New Roman" pitchFamily="18" charset="0"/>
              </a:rPr>
              <a:t>  2025. GODINU TE PROJEKCIJE ZA 2026. I 2027.GODINU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127" y="548680"/>
            <a:ext cx="1152128" cy="129768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4FA5198-3260-4A9A-AEC1-5D2A86E4DBFD}"/>
              </a:ext>
            </a:extLst>
          </p:cNvPr>
          <p:cNvSpPr txBox="1"/>
          <p:nvPr/>
        </p:nvSpPr>
        <p:spPr>
          <a:xfrm>
            <a:off x="1979712" y="689883"/>
            <a:ext cx="4572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OPĆINA LIPOVLJANI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OPĆINSKI NAČELNIK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000" b="1" dirty="0">
                <a:latin typeface="Times New Roman" pitchFamily="18" charset="0"/>
                <a:cs typeface="Times New Roman" pitchFamily="18" charset="0"/>
              </a:rPr>
              <a:t>RAZDJEL 3. - PLANIRANI PROGRAMI ZA 2025.GODINU 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467545" y="1340769"/>
            <a:ext cx="8219256" cy="504056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Program javna uprava i administracija  = 754.577,00 €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 eaLnBrk="1" hangingPunct="1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Rashodi za zaposlene, bruto plaće zaposlenika JUO, javni radovi,  lokalni izbori, rashodi poslovanja - materijalni, financijski rashodi, 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ošasna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imovina, informiranje, mjesna samouprava, ulična rasvjeta, komunalne usluge, elementarne nepogode,  vijeće za komunalnu prevenciju, otplata kredita, obilježavanje značajnih datuma, konzultantske usluge, usluga besplatnog autobusnog prijevoza na području SMŽ…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 eaLnBrk="1" hangingPunct="1">
              <a:buNone/>
            </a:pP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Vijeća nacionalnih manjina= 3.000,00 €</a:t>
            </a:r>
          </a:p>
          <a:p>
            <a:pPr marL="0" indent="0" algn="just" eaLnBrk="1" hangingPunct="1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(slovačka, češka, ukrajinska)</a:t>
            </a:r>
          </a:p>
          <a:p>
            <a:pPr eaLnBrk="1" hangingPunct="1"/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r-HR" dirty="0"/>
          </a:p>
        </p:txBody>
      </p:sp>
      <p:pic>
        <p:nvPicPr>
          <p:cNvPr id="13316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730250" y="836712"/>
            <a:ext cx="7952606" cy="547260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Upravljanje imovinom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1.263.309,00 € 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(izgradnja tržnice u Lipovljanima, izgradnja nadstrešnice iznad pozornice u parku Lipovljani, unutarnje uređenje Društvenog doma </a:t>
            </a:r>
            <a:r>
              <a:rPr lang="hr-HR" sz="2600" dirty="0" err="1">
                <a:latin typeface="Times New Roman" pitchFamily="18" charset="0"/>
                <a:cs typeface="Times New Roman" pitchFamily="18" charset="0"/>
              </a:rPr>
              <a:t>Krivaj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– prva faza, obnova i opremanje prostorije za mlade u </a:t>
            </a:r>
            <a:r>
              <a:rPr lang="hr-HR" sz="2600" dirty="0" err="1">
                <a:latin typeface="Times New Roman" pitchFamily="18" charset="0"/>
                <a:cs typeface="Times New Roman" pitchFamily="18" charset="0"/>
              </a:rPr>
              <a:t>Piljenicama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, sanacija uredskih prostorija u Društvenom domu Lipovljani)</a:t>
            </a:r>
          </a:p>
          <a:p>
            <a:pPr marL="0" indent="0" algn="just" eaLnBrk="1" hangingPunct="1">
              <a:buNone/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Razvoj civilnog društva = 33.451,00 €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                                     udruge civilnog društva, političke stranke)</a:t>
            </a:r>
          </a:p>
          <a:p>
            <a:pPr marL="0" indent="0" eaLnBrk="1" hangingPunct="1">
              <a:buNone/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Razvoj sporta i rekreacije = 60.000,00 € 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(donacije sportskim udrugama, rad s mladima)</a:t>
            </a:r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r-HR" dirty="0"/>
          </a:p>
        </p:txBody>
      </p:sp>
      <p:pic>
        <p:nvPicPr>
          <p:cNvPr id="13316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2"/>
          <p:cNvSpPr>
            <a:spLocks noGrp="1"/>
          </p:cNvSpPr>
          <p:nvPr>
            <p:ph idx="1"/>
          </p:nvPr>
        </p:nvSpPr>
        <p:spPr>
          <a:xfrm>
            <a:off x="395536" y="908051"/>
            <a:ext cx="8424936" cy="5689300"/>
          </a:xfrm>
        </p:spPr>
        <p:txBody>
          <a:bodyPr>
            <a:noAutofit/>
          </a:bodyPr>
          <a:lstStyle/>
          <a:p>
            <a:pPr eaLnBrk="1" hangingPunct="1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Promicanje kulture = 106.215,00 € 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zaštita sakralnih objekata,  programi za djecu, amatersko promicanje i zaštita kulturne baštine – donacije udrugama u kulturi,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Lipovljanski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susreti) </a:t>
            </a:r>
          </a:p>
          <a:p>
            <a:pPr marL="0" indent="0" algn="just" eaLnBrk="1" hangingPunct="1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PROGRAM OBRAZOVANJE = 110.000,00 € </a:t>
            </a:r>
          </a:p>
          <a:p>
            <a:pPr algn="just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Visokog obrazovanje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– stipendije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= 30.000,00 €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Osnovno i srednjoškolsko obrazovanje = 80.000,00 €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(sufinanciranje udžbenika i školske opreme, produženi boravak u školi, oprema i uređenje školske knjižnice i informatičke učionice, nagrade za učenike) </a:t>
            </a:r>
          </a:p>
          <a:p>
            <a:pPr eaLnBrk="1" hangingPunct="1">
              <a:buNone/>
            </a:pPr>
            <a:endParaRPr lang="hr-HR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r-H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2"/>
          <p:cNvSpPr>
            <a:spLocks noGrp="1"/>
          </p:cNvSpPr>
          <p:nvPr>
            <p:ph idx="1"/>
          </p:nvPr>
        </p:nvSpPr>
        <p:spPr>
          <a:xfrm>
            <a:off x="539553" y="981075"/>
            <a:ext cx="8147248" cy="5472261"/>
          </a:xfrm>
        </p:spPr>
        <p:txBody>
          <a:bodyPr>
            <a:normAutofit fontScale="92500" lnSpcReduction="20000"/>
          </a:bodyPr>
          <a:lstStyle/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Komunalne djelatnosti i održavanje komunalne infrastrukture = 286.801,00 € 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javna rasvjeta, održavanje nerazvrstanih cesta, građevina javne odvodnje oborinskih voda, javnih zelenih površina, čistoće javnih površina, groblja, prigodno ukrašavanje naselja, sanacija divljih odlagališta, održavanje </a:t>
            </a:r>
            <a:r>
              <a:rPr lang="hr-HR" sz="2600" dirty="0" err="1">
                <a:latin typeface="Times New Roman" pitchFamily="18" charset="0"/>
                <a:cs typeface="Times New Roman" pitchFamily="18" charset="0"/>
              </a:rPr>
              <a:t>ošasne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imovine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just">
              <a:buNone/>
            </a:pPr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Program ZAŠTITA OKOLIŠA = 105.089,00 €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gospodarenje otpadom, higijeničarska služba, deratizacija i dezinsekcija, naknada za smanjenje količine miješanog komunalnog otpada, program zaštite divljači, sufinanciranje javne usluge sakupljanja MKO, komunalna oprema, opremanje javnih površina-klupe i koševi, energetski učinkovita rasvjeta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None/>
            </a:pP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7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836712"/>
            <a:ext cx="7988424" cy="6408712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Program ZAŠTITA i SPAŠAVANJE = 332.500,00 €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VZO Lipovljani, unaprjeđenje vatrogasnih postrojbi,  redovan rad, vatrogasna oprema, civilna zaštita,  vatrogasni potražni pas, HGSS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Program SOCIJALNA SKRB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113.427,00 € </a:t>
            </a:r>
          </a:p>
          <a:p>
            <a:pPr marL="0" indent="0"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(logoped za djecu i obitelji, naknade po programu socijalne skrbi, naknade za novorođenu djecu, tuđa njega i pomoć, pomoć za stanovanje,  božićnice i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uskrsnice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umirovljenicima i osobama starijim od 65 godina bez primanja)                   </a:t>
            </a: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pic>
        <p:nvPicPr>
          <p:cNvPr id="7" name="Slika 6" descr="opcinalogovektor-pravi.png">
            <a:extLst>
              <a:ext uri="{FF2B5EF4-FFF2-40B4-BE49-F238E27FC236}">
                <a16:creationId xmlns:a16="http://schemas.microsoft.com/office/drawing/2014/main" id="{5178D11B-74B5-4719-8B64-2E5F36146A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790F46-F922-B6E1-F61E-F04076A6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16632"/>
            <a:ext cx="7991110" cy="6336704"/>
          </a:xfrm>
        </p:spPr>
        <p:txBody>
          <a:bodyPr>
            <a:normAutofit fontScale="77500" lnSpcReduction="20000"/>
          </a:bodyPr>
          <a:lstStyle/>
          <a:p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 i upravljanje vodoopskrbe, odvodnje i zaštite voda </a:t>
            </a:r>
          </a:p>
          <a:p>
            <a:pPr marL="0" indent="0">
              <a:buNone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10.000,00 €  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(sekundarni vodovod i odvodnja)</a:t>
            </a:r>
          </a:p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Program SUBVENCIJE POLJOPRIVREDNICIMA </a:t>
            </a:r>
          </a:p>
          <a:p>
            <a:pPr marL="0" indent="0">
              <a:buNone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  = 23.844,00 € </a:t>
            </a:r>
          </a:p>
          <a:p>
            <a:pPr marL="0" indent="0">
              <a:buNone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umjetno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osjemenjivanje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goveda i svinja, subvencije u pčelarstvu, osiguranje usjeva i višegodišnjih nasada, uzorkovanje tla i kalcifikacija poljoprivrednog  zemljišta, održavanje i sanacija poljskih puteva) </a:t>
            </a:r>
          </a:p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Program GOSPODARSTVA  = 69.977,00 €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subvencija za zapošljavanje i samozapošljavanje, obrtnicima, malim i srednjim poduzetnicima, marketing, geodetski elaborati) 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 descr="opcinalogovektor-pravi.png">
            <a:extLst>
              <a:ext uri="{FF2B5EF4-FFF2-40B4-BE49-F238E27FC236}">
                <a16:creationId xmlns:a16="http://schemas.microsoft.com/office/drawing/2014/main" id="{387530DC-F34D-F83E-030D-9DC1B38B14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E8880-A75B-C0F3-AF79-DA6916BD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CD29DC-48A7-82E3-2819-E92E29D2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16632"/>
            <a:ext cx="799111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PROGRAM POTPORA ZA INVESTIRANJE U PODUZETNIČKE ZONE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Subvencioniranje iznosa početne prodajne cijene zemljišta do 90%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Oslobađanje od plaćanja komunalne naknade prvih 8 godina poslovanja u iznosu 100%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Oslobađanje od plaćanja komunalnog doprinosa u iznosu do 50%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Besplatan priključak na struju do 250 kW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Besplatan priključak na vodovodnu mrežu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Sufinanciranje novozaposlene osobe do 2.000,00 €</a:t>
            </a:r>
          </a:p>
          <a:p>
            <a:pPr marL="0" indent="0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Slika 1" descr="opcinalogovektor-pravi.png">
            <a:extLst>
              <a:ext uri="{FF2B5EF4-FFF2-40B4-BE49-F238E27FC236}">
                <a16:creationId xmlns:a16="http://schemas.microsoft.com/office/drawing/2014/main" id="{89F349A0-32C0-674E-3119-79C8D2781E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zervirano mjesto sadržaja 2"/>
          <p:cNvSpPr>
            <a:spLocks noGrp="1"/>
          </p:cNvSpPr>
          <p:nvPr>
            <p:ph idx="1"/>
          </p:nvPr>
        </p:nvSpPr>
        <p:spPr>
          <a:xfrm>
            <a:off x="395536" y="953344"/>
            <a:ext cx="8352928" cy="5904656"/>
          </a:xfrm>
        </p:spPr>
        <p:txBody>
          <a:bodyPr>
            <a:normAutofit fontScale="92500" lnSpcReduction="10000"/>
          </a:bodyPr>
          <a:lstStyle/>
          <a:p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Program „ZAŽELI I OSTVARI  =  276.000,00 €                          </a:t>
            </a:r>
          </a:p>
          <a:p>
            <a:pPr marL="0" indent="0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(15 zaposlenih žena, 90 korisnika programa)</a:t>
            </a:r>
          </a:p>
          <a:p>
            <a:pPr marL="0" indent="0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TURISTIČKA ZAJEDNICA OPĆINE LIPOVLJANI </a:t>
            </a:r>
          </a:p>
          <a:p>
            <a:pPr marL="0" indent="0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  = 152.194,00 €</a:t>
            </a:r>
          </a:p>
          <a:p>
            <a:pPr marL="0" indent="0"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(provođenje manifestacija i projekata na području općine, rashodi za </a:t>
            </a:r>
          </a:p>
          <a:p>
            <a:pPr marL="0" indent="0"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 zaposlene)</a:t>
            </a:r>
          </a:p>
          <a:p>
            <a:pPr marL="0" indent="0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  PRORAČUNSKI KORISNICI</a:t>
            </a:r>
          </a:p>
          <a:p>
            <a:pPr eaLnBrk="1" hangingPunct="1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Narodna knjižnica i čitaonica Općine Lipovljani                          =97.237,00 €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konsolidirano sa vlastitim sredstvima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hr-HR" sz="1800" dirty="0"/>
          </a:p>
        </p:txBody>
      </p:sp>
      <p:pic>
        <p:nvPicPr>
          <p:cNvPr id="15363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2FD79-18FD-B5D9-86E9-5F8E1C1DE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zervirano mjesto sadržaja 2">
            <a:extLst>
              <a:ext uri="{FF2B5EF4-FFF2-40B4-BE49-F238E27FC236}">
                <a16:creationId xmlns:a16="http://schemas.microsoft.com/office/drawing/2014/main" id="{5676D580-A3A4-6920-68C1-423732B52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53344"/>
            <a:ext cx="8352928" cy="5904656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Dječji Vrtić = 331.831,00 €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(rashodi poslovanja, predškolski odgoj, igraonica, didaktika)                             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hr-HR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BESPLATAN DJEČJI VRTIĆ</a:t>
            </a:r>
          </a:p>
          <a:p>
            <a:pPr algn="just"/>
            <a:r>
              <a:rPr lang="hr-H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početka 2025. godine, za svu djecu s područja Općine Lipovljani, koja pohađaju Dječji vrtić „Iskrica” Lipovljani, usluga će biti besplatna</a:t>
            </a:r>
          </a:p>
          <a:p>
            <a:pPr marL="0" indent="0" algn="just">
              <a:buNone/>
            </a:pPr>
            <a:endParaRPr lang="hr-H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 sredstava osigurat će Općina Lipovljani u Proračunu za 2025. i projekcijama za 2026. i 2027. godinu</a:t>
            </a:r>
          </a:p>
        </p:txBody>
      </p:sp>
      <p:pic>
        <p:nvPicPr>
          <p:cNvPr id="15363" name="Slika 3" descr="C:\Documents and Settings\Mario\Local Settings\Temp\Privremeni imenik 1 za Novljanski vijesnik.zip\Novljanski vijesnik\grb-lip.gif">
            <a:extLst>
              <a:ext uri="{FF2B5EF4-FFF2-40B4-BE49-F238E27FC236}">
                <a16:creationId xmlns:a16="http://schemas.microsoft.com/office/drawing/2014/main" id="{A8BE33F2-3E0F-631B-1F9B-84A39462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opcinalogovektor-pravi.png">
            <a:extLst>
              <a:ext uri="{FF2B5EF4-FFF2-40B4-BE49-F238E27FC236}">
                <a16:creationId xmlns:a16="http://schemas.microsoft.com/office/drawing/2014/main" id="{FE5700FC-335B-4380-C87F-350E185BD4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07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2"/>
          <p:cNvSpPr>
            <a:spLocks noGrp="1"/>
          </p:cNvSpPr>
          <p:nvPr>
            <p:ph idx="1"/>
          </p:nvPr>
        </p:nvSpPr>
        <p:spPr>
          <a:xfrm>
            <a:off x="761816" y="260350"/>
            <a:ext cx="7772400" cy="659765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hr-HR" sz="31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3100" b="1" dirty="0">
                <a:latin typeface="Times New Roman" pitchFamily="18" charset="0"/>
                <a:cs typeface="Times New Roman" pitchFamily="18" charset="0"/>
              </a:rPr>
              <a:t>PROGRAM KOMUNALNE DJELATNOSTI U 2025. GOD.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održavanje javne rasvjete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7.000,00 € 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održavanje nerazvrstanih cesta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111.801,00 €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održavanje građevina javne odvodnje oborinskih voda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9.000,00 €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    -održavanje javnih zelenih površina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110.000,00 €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     -održavanje groblja = 16.000,00 €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     -održavanje čistoće javnih površina = 12.000,00 €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     -prigodno ukrašavanje naselja = 15.000,00 €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     -sanacija divljih odlagališta otpada = 2.000,00 €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     -održavanje imovine (</a:t>
            </a:r>
            <a:r>
              <a:rPr lang="hr-HR" sz="3200" b="1" dirty="0" err="1">
                <a:latin typeface="Times New Roman" pitchFamily="18" charset="0"/>
                <a:cs typeface="Times New Roman" pitchFamily="18" charset="0"/>
              </a:rPr>
              <a:t>ošasna</a:t>
            </a:r>
            <a:r>
              <a:rPr lang="hr-HR" sz="3200" b="1" dirty="0">
                <a:latin typeface="Times New Roman" pitchFamily="18" charset="0"/>
                <a:cs typeface="Times New Roman" pitchFamily="18" charset="0"/>
              </a:rPr>
              <a:t>) = 4.000,00 € </a:t>
            </a: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r-HR" sz="3800" b="1" dirty="0">
                <a:latin typeface="Times New Roman" pitchFamily="18" charset="0"/>
                <a:cs typeface="Times New Roman" pitchFamily="18" charset="0"/>
              </a:rPr>
              <a:t>Ukupan iznos koji se izdvaja za komunalnu djelatnost iznosi: 286</a:t>
            </a:r>
            <a:r>
              <a:rPr lang="hr-HR" sz="3800" b="1" dirty="0"/>
              <a:t>.801,00 € </a:t>
            </a:r>
            <a:endParaRPr lang="hr-HR" sz="2000" i="1" dirty="0"/>
          </a:p>
        </p:txBody>
      </p:sp>
      <p:pic>
        <p:nvPicPr>
          <p:cNvPr id="16387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85992" cy="1642194"/>
          </a:xfrm>
        </p:spPr>
        <p:txBody>
          <a:bodyPr>
            <a:noAutofit/>
          </a:bodyPr>
          <a:lstStyle/>
          <a:p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PRIJEDLOG PRORAČUNA OPĆINE LIPOVLJANI ZA 2025.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PROJEKCIJE</a:t>
            </a: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  ZA 2026. I 2027. GODINU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499110" y="2060848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Bitan dokument kojim se omogućava financiranje poslova, funkcija i programa koje izvršava općinska uprava i institucije naslonjene na općinsku upravu (Komunalno poduzeće, Dječji vrtić i Narodna knjižnica i čitaonica Lipovljani), radi ostvarivanja javnih potreba i prava mještana koji se temeljem Zakona financiraju iz javnih prihoda – kroz </a:t>
            </a: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proračun općine</a:t>
            </a:r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7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>
            <a:noAutofit/>
          </a:bodyPr>
          <a:lstStyle/>
          <a:p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SMJERNICE U KREIRANJU  RAZVOJNOG PROGRAMA – INVESTICIJE 2025.</a:t>
            </a:r>
          </a:p>
        </p:txBody>
      </p:sp>
      <p:sp>
        <p:nvSpPr>
          <p:cNvPr id="17411" name="Rezervirano mjesto sadržaja 2"/>
          <p:cNvSpPr>
            <a:spLocks noGrp="1"/>
          </p:cNvSpPr>
          <p:nvPr>
            <p:ph idx="1"/>
          </p:nvPr>
        </p:nvSpPr>
        <p:spPr>
          <a:xfrm>
            <a:off x="827088" y="1484312"/>
            <a:ext cx="7772400" cy="5099049"/>
          </a:xfrm>
        </p:spPr>
        <p:txBody>
          <a:bodyPr>
            <a:noAutofit/>
          </a:bodyPr>
          <a:lstStyle/>
          <a:p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Pripremljenost projekata za realizaciju</a:t>
            </a:r>
          </a:p>
          <a:p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Plan aplikacije pripremljenih projekata na natječaje nacionalnih izvora financiranja (FZOEU, ministarstva, Središnji državni uredi, SMŽ)</a:t>
            </a:r>
          </a:p>
          <a:p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Plan apliciranja projekata na natječaje EU fondova</a:t>
            </a:r>
          </a:p>
          <a:p>
            <a:pPr marL="0" indent="0">
              <a:buNone/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Ugovoreni projekti</a:t>
            </a:r>
          </a:p>
        </p:txBody>
      </p:sp>
      <p:pic>
        <p:nvPicPr>
          <p:cNvPr id="17412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897633" y="-1755576"/>
            <a:ext cx="7772400" cy="1872208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700" dirty="0">
                <a:solidFill>
                  <a:srgbClr val="FF0000"/>
                </a:solidFill>
              </a:rPr>
            </a:br>
            <a:r>
              <a:rPr lang="hr-HR" sz="2700" dirty="0">
                <a:latin typeface="Times New Roman" pitchFamily="18" charset="0"/>
                <a:cs typeface="Times New Roman" pitchFamily="18" charset="0"/>
              </a:rPr>
              <a:t>RAZVOJNI PROGRAMI – POPIS KAPITALNIH PROJEKATA I PLAN ULAGANJA U 2025.GODINI, TE U PROJEKCIJAMA 2026. I 2027.</a:t>
            </a:r>
            <a:endParaRPr lang="hr-HR" sz="2700" dirty="0"/>
          </a:p>
        </p:txBody>
      </p:sp>
      <p:sp>
        <p:nvSpPr>
          <p:cNvPr id="18435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12775"/>
            <a:ext cx="8291264" cy="51845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RAZVOJ  VODOOPSKRBNOG  SUSTAVA I SUSTAVA ODVODNJE</a:t>
            </a:r>
          </a:p>
          <a:p>
            <a:pPr marL="0" indent="0" algn="ctr">
              <a:buNone/>
            </a:pPr>
            <a:r>
              <a:rPr lang="hr-HR" sz="2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PROJEKTI KOJI SE NE VIDE U PRORAČUNU OPĆINE LIPOVLJANI – PROVODE SE PREKO MOSLAVINA D.O.O.</a:t>
            </a:r>
          </a:p>
          <a:p>
            <a:pPr marL="0" indent="0" algn="ctr">
              <a:buNone/>
            </a:pPr>
            <a:endParaRPr lang="hr-HR" sz="2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Izgradnja sustava za odvodnju otpadnih voda i uređaja za pročišćavanje otpadnih voda u naselju </a:t>
            </a:r>
            <a:r>
              <a:rPr lang="hr-H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Piljenice</a:t>
            </a:r>
            <a:r>
              <a:rPr lang="hr-H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(uvršteno u plan nabave Hrvatskih voda za 2025. godinu – investitor je  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novoprošireno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društvo Moslavina d.o.o. Kutina, kojem se pripojio Lip-kom d.o.o., sukladno Zakonu i uredbi o 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vodouslužnim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područjima)</a:t>
            </a:r>
          </a:p>
          <a:p>
            <a:pPr marL="0" indent="0">
              <a:buNone/>
            </a:pP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0837D-977C-2928-5E4D-66B75037F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61A192-956B-C2D9-45F4-660F7F4D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0"/>
            <a:ext cx="7991110" cy="6597352"/>
          </a:xfrm>
        </p:spPr>
        <p:txBody>
          <a:bodyPr/>
          <a:lstStyle/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Izgradnja priključka Osnovne škole Josipa Kozarca na sustav kanalizacije 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(projekt koji je izradila Općina Lipovljani, preuzelo je društvo Moslavina d.o.o., a Hrvatske vode uvrstile su u plan građenja realizaciju projekta – vrijednost 125.000,00 €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 odvodnje otpadnih voda  Kraljeva Velika, s uređajem za pročišćavanje otpadnih voda Kraljeva Velika i Lipovljani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(Hrvatske vode uvrstile su u plan investicija izradu projektne dokumentacije u 2025. godini – investitor Moslavina d.o.o.)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2" name="Slika 1" descr="opcinalogovektor-pravi.png">
            <a:extLst>
              <a:ext uri="{FF2B5EF4-FFF2-40B4-BE49-F238E27FC236}">
                <a16:creationId xmlns:a16="http://schemas.microsoft.com/office/drawing/2014/main" id="{3A2290F7-EB67-DD72-DD94-5B747663B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9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53E0C-D1CD-A441-6FCE-5D85092F6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A7B226-965C-5633-F596-6F79C7B1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836712"/>
            <a:ext cx="8640958" cy="5760640"/>
          </a:xfrm>
        </p:spPr>
        <p:txBody>
          <a:bodyPr>
            <a:noAutofit/>
          </a:bodyPr>
          <a:lstStyle/>
          <a:p>
            <a:pPr algn="just"/>
            <a:r>
              <a:rPr lang="hr-HR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Izgradnja vodovodne mreže u naselju </a:t>
            </a:r>
            <a:r>
              <a:rPr lang="hr-HR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Piljenice</a:t>
            </a:r>
            <a:r>
              <a:rPr lang="hr-HR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hr-HR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vodovod do kuća u neposrednoj blizini </a:t>
            </a:r>
            <a:r>
              <a:rPr lang="hr-HR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Ilovskog</a:t>
            </a:r>
            <a:r>
              <a:rPr lang="hr-HR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mosta te do vikend naselja uz mlin </a:t>
            </a:r>
            <a:r>
              <a:rPr lang="hr-HR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Vaclavek</a:t>
            </a:r>
            <a:r>
              <a:rPr lang="hr-HR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(izrada projektne dokumentacije u tijeku, nakon ishođenja potrebnih dozvola, investitor Moslavina d.o.o. će prijaviti projekt za financiranje)</a:t>
            </a:r>
          </a:p>
          <a:p>
            <a:pPr marL="0" indent="0" algn="just">
              <a:buNone/>
            </a:pPr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PROJEKTI U NADLEŽNOSTI HRVATSKIH VODA</a:t>
            </a:r>
          </a:p>
          <a:p>
            <a:pPr algn="just"/>
            <a:r>
              <a:rPr lang="hr-HR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„Školski kanal” – </a:t>
            </a: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tijeku rješavanje imovinsko-pravnih odnosa, građevinska dozvola očekuje se početkom 2025.</a:t>
            </a:r>
          </a:p>
          <a:p>
            <a:pPr algn="just"/>
            <a:r>
              <a:rPr lang="hr-HR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Nasip Kraljeva Velika - </a:t>
            </a: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tijeku rješavanje imovinsko pravnih odnosa, pokretanje otkupa zemljišta, građevinska dozvola se očekuje tijekom 2025. godine</a:t>
            </a:r>
            <a:endParaRPr lang="hr-HR" sz="2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 descr="opcinalogovektor-pravi.png">
            <a:extLst>
              <a:ext uri="{FF2B5EF4-FFF2-40B4-BE49-F238E27FC236}">
                <a16:creationId xmlns:a16="http://schemas.microsoft.com/office/drawing/2014/main" id="{33B42427-2527-4532-B324-2B4F534AC5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52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opcinalogovektor-pravi.png">
            <a:extLst>
              <a:ext uri="{FF2B5EF4-FFF2-40B4-BE49-F238E27FC236}">
                <a16:creationId xmlns:a16="http://schemas.microsoft.com/office/drawing/2014/main" id="{0F73D303-25D3-4AEE-B1DF-4B8E8085C3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5D4D6D2-0E3C-4DD2-B62B-1AAB16738277}"/>
              </a:ext>
            </a:extLst>
          </p:cNvPr>
          <p:cNvSpPr txBox="1"/>
          <p:nvPr/>
        </p:nvSpPr>
        <p:spPr>
          <a:xfrm>
            <a:off x="395536" y="1052736"/>
            <a:ext cx="8352927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DJEČJI VRTIĆ I JASLICE U LIPOVLJANIMA                                                                                                  -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izgradnja novog dječjeg vrtića s jaslicama </a:t>
            </a:r>
          </a:p>
          <a:p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   - procijenjena vrijednost = 2.550.000,00 € </a:t>
            </a:r>
          </a:p>
          <a:p>
            <a:endParaRPr lang="hr-H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Ukupno 1,6 milijuna eura sufinanciranih sredstava:</a:t>
            </a:r>
          </a:p>
          <a:p>
            <a:r>
              <a:rPr lang="hr-H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- NPOO = </a:t>
            </a:r>
            <a:r>
              <a:rPr lang="hr-H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764.480,00 € </a:t>
            </a:r>
          </a:p>
          <a:p>
            <a:r>
              <a:rPr lang="hr-H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hr-H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MINISTARSTVO ZNANOSTI, OBRAZOVANJA I   </a:t>
            </a:r>
          </a:p>
          <a:p>
            <a:r>
              <a:rPr lang="hr-H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MLADIH </a:t>
            </a:r>
            <a:r>
              <a:rPr lang="hr-H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835.516,64 €</a:t>
            </a:r>
          </a:p>
          <a:p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TRŽNICA U LIPOVLJANIMA                                                                                                  -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izgradnja tržnice =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1.000.000,00 €</a:t>
            </a:r>
          </a:p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prijava na natječaje ministarstava)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A7C427-3768-A0A8-641F-9665C122DDBF}"/>
              </a:ext>
            </a:extLst>
          </p:cNvPr>
          <p:cNvSpPr txBox="1">
            <a:spLocks/>
          </p:cNvSpPr>
          <p:nvPr/>
        </p:nvSpPr>
        <p:spPr>
          <a:xfrm>
            <a:off x="755577" y="-1016302"/>
            <a:ext cx="7772400" cy="25010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dirty="0">
                <a:latin typeface="Times New Roman" pitchFamily="18" charset="0"/>
                <a:cs typeface="Times New Roman" pitchFamily="18" charset="0"/>
              </a:rPr>
            </a:br>
            <a:br>
              <a:rPr lang="hr-HR" sz="2700" dirty="0">
                <a:solidFill>
                  <a:srgbClr val="FF0000"/>
                </a:solidFill>
              </a:rPr>
            </a:br>
            <a:r>
              <a:rPr lang="hr-HR" sz="4300" dirty="0">
                <a:latin typeface="Times New Roman" pitchFamily="18" charset="0"/>
                <a:cs typeface="Times New Roman" pitchFamily="18" charset="0"/>
              </a:rPr>
              <a:t>RAZVOJNI PROGRAMI – POPIS KAPITALNIH PROJEKATA I PLAN ULAGANJA</a:t>
            </a:r>
            <a:endParaRPr lang="hr-HR" sz="4300" dirty="0"/>
          </a:p>
        </p:txBody>
      </p:sp>
    </p:spTree>
    <p:extLst>
      <p:ext uri="{BB962C8B-B14F-4D97-AF65-F5344CB8AC3E}">
        <p14:creationId xmlns:p14="http://schemas.microsoft.com/office/powerpoint/2010/main" val="3606618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1369-C7A8-FD6F-2845-4B26D81F1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opcinalogovektor-pravi.png">
            <a:extLst>
              <a:ext uri="{FF2B5EF4-FFF2-40B4-BE49-F238E27FC236}">
                <a16:creationId xmlns:a16="http://schemas.microsoft.com/office/drawing/2014/main" id="{0EC4CC25-0F7C-C9A5-E87F-7B879CEA24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E476B7E-7507-4C2B-8FC5-94262853CC0E}"/>
              </a:ext>
            </a:extLst>
          </p:cNvPr>
          <p:cNvSpPr txBox="1"/>
          <p:nvPr/>
        </p:nvSpPr>
        <p:spPr>
          <a:xfrm>
            <a:off x="467545" y="1124744"/>
            <a:ext cx="8568952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ULAGANJE U ŽUPANIJSKU INFRASTRUKTURU                                     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izgradnja mosta preko rijeke </a:t>
            </a:r>
            <a:r>
              <a:rPr lang="hr-HR" sz="2600" dirty="0" err="1">
                <a:latin typeface="Times New Roman" pitchFamily="18" charset="0"/>
                <a:cs typeface="Times New Roman" pitchFamily="18" charset="0"/>
              </a:rPr>
              <a:t>Pakre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hr-HR" sz="2600" dirty="0" err="1">
                <a:latin typeface="Times New Roman" pitchFamily="18" charset="0"/>
                <a:cs typeface="Times New Roman" pitchFamily="18" charset="0"/>
              </a:rPr>
              <a:t>Piljenicama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na dionici županijske ceste L33137</a:t>
            </a:r>
          </a:p>
          <a:p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   - procijenjena vrijednost = 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950.000,00 €</a:t>
            </a: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- sufinanciranje po modelu pola-pola</a:t>
            </a:r>
          </a:p>
          <a:p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NADSTREŠNICA IZNAD POZORNICE U PARKU U LIPOVLJANIMA </a:t>
            </a: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procijenjena vrijednost = 145.000,00 €</a:t>
            </a:r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56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opcinalogovektor-pravi.png">
            <a:extLst>
              <a:ext uri="{FF2B5EF4-FFF2-40B4-BE49-F238E27FC236}">
                <a16:creationId xmlns:a16="http://schemas.microsoft.com/office/drawing/2014/main" id="{0F73D303-25D3-4AEE-B1DF-4B8E8085C3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5D4D6D2-0E3C-4DD2-B62B-1AAB16738277}"/>
              </a:ext>
            </a:extLst>
          </p:cNvPr>
          <p:cNvSpPr txBox="1"/>
          <p:nvPr/>
        </p:nvSpPr>
        <p:spPr>
          <a:xfrm>
            <a:off x="755575" y="260649"/>
            <a:ext cx="8208912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DRUŠTVENI DOM KRIVAJ                                                                            -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adaptacija i uređenje društvenog doma  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  - prva faza  =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50.000,00 € </a:t>
            </a:r>
          </a:p>
          <a:p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sufinanciranje sredstvima LAG-a Moslavina = 40.000,00 €</a:t>
            </a: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SPORTSKO-REKREACIJSKI TURISTIČKI CENTAR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  - prva faza – kuglana i komunalna infrastruktura 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    (prijava na natječaj)  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  - procijenjena vrijednost prve faze =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1.750.000,00 € </a:t>
            </a: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DRUŠTVENI DOM PILJENICE</a:t>
            </a:r>
          </a:p>
          <a:p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uređenje i opremanje prostorije za mlade 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= 50.000,00 €</a:t>
            </a: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DRUŠTVENI DOM LIPOVLJANI                                                                           -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sanacija uredskih prostorija =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15.309,00,00 €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200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63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opcinalogovektor-pravi.png">
            <a:extLst>
              <a:ext uri="{FF2B5EF4-FFF2-40B4-BE49-F238E27FC236}">
                <a16:creationId xmlns:a16="http://schemas.microsoft.com/office/drawing/2014/main" id="{0F73D303-25D3-4AEE-B1DF-4B8E8085C3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5D4D6D2-0E3C-4DD2-B62B-1AAB16738277}"/>
              </a:ext>
            </a:extLst>
          </p:cNvPr>
          <p:cNvSpPr txBox="1"/>
          <p:nvPr/>
        </p:nvSpPr>
        <p:spPr>
          <a:xfrm>
            <a:off x="395536" y="1124744"/>
            <a:ext cx="8568953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REKONSTRUKCIJA ŽELJANSKE ULICE S NOGOSTUPOM = 1.700.000,00 €</a:t>
            </a: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projekt uvršten u operativni plan Vlade RH za nacionalne</a:t>
            </a:r>
          </a:p>
          <a:p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     manjine</a:t>
            </a:r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slijedi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prijava na natječaj</a:t>
            </a:r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TENINA STAZA = 61.766,00 €</a:t>
            </a: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nastavak izvođenja radova</a:t>
            </a:r>
          </a:p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  - sufinancirano sredstvima EU, M.8.5.2 </a:t>
            </a:r>
          </a:p>
          <a:p>
            <a:endParaRPr lang="hr-HR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77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73701D0-81DC-6E9B-4653-6338E0CAD5FC}"/>
              </a:ext>
            </a:extLst>
          </p:cNvPr>
          <p:cNvSpPr txBox="1"/>
          <p:nvPr/>
        </p:nvSpPr>
        <p:spPr>
          <a:xfrm>
            <a:off x="683568" y="908720"/>
            <a:ext cx="7848872" cy="270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tabLst>
                <a:tab pos="457200" algn="l"/>
              </a:tabLst>
            </a:pPr>
            <a:r>
              <a:rPr lang="hr-HR" sz="2600" b="1" kern="1200" dirty="0">
                <a:effectLst>
                  <a:outerShdw blurRad="50800" dist="38100" dir="2700000" algn="tl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SUNČANA ELEKTRANA LIPOVLJANI 10 MW </a:t>
            </a:r>
          </a:p>
          <a:p>
            <a:pPr lvl="0" algn="ctr">
              <a:lnSpc>
                <a:spcPct val="120000"/>
              </a:lnSpc>
              <a:tabLst>
                <a:tab pos="457200" algn="l"/>
              </a:tabLst>
            </a:pPr>
            <a:r>
              <a:rPr lang="hr-HR" sz="2600" b="1" kern="1200" dirty="0">
                <a:effectLst>
                  <a:outerShdw blurRad="50800" dist="38100" dir="2700000" algn="tl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20000"/>
              </a:lnSpc>
              <a:tabLst>
                <a:tab pos="457200" algn="l"/>
              </a:tabLst>
            </a:pPr>
            <a:r>
              <a:rPr lang="hr-HR" sz="2600" dirty="0">
                <a:effectLst>
                  <a:outerShdw blurRad="50800" dist="38100" dir="2700000" algn="tl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projektna dokumentacija predana HEP-u 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hr-HR" sz="2600" b="1" kern="1200" dirty="0">
                <a:effectLst>
                  <a:outerShdw blurRad="50800" dist="38100" dir="2700000" algn="tl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hr-HR" sz="2600" kern="1200" dirty="0">
                <a:effectLst>
                  <a:outerShdw blurRad="50800" dist="38100" dir="2700000" algn="tl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2600" dirty="0">
                <a:effectLst>
                  <a:outerShdw blurRad="50800" dist="38100" dir="2700000" algn="tl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natječaj za izradu glavnog projekta provodi </a:t>
            </a:r>
            <a:r>
              <a:rPr lang="hr-HR" sz="2600" kern="1200" dirty="0">
                <a:effectLst>
                  <a:outerShdw blurRad="50800" dist="38100" dir="2700000" algn="tl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investitor </a:t>
            </a:r>
            <a:endParaRPr lang="hr-HR" sz="2600" dirty="0">
              <a:effectLst>
                <a:outerShdw blurRad="50800" dist="38100" dir="2700000" algn="tl">
                  <a:srgbClr val="000000">
                    <a:alpha val="48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hr-HR" sz="2600" kern="1200" dirty="0">
                <a:effectLst>
                  <a:outerShdw blurRad="50800" dist="38100" dir="2700000" algn="tl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- investitor HEP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Slika 3" descr="opcinalogovektor-pravi.png">
            <a:extLst>
              <a:ext uri="{FF2B5EF4-FFF2-40B4-BE49-F238E27FC236}">
                <a16:creationId xmlns:a16="http://schemas.microsoft.com/office/drawing/2014/main" id="{8F92DEF1-6924-DCD4-C2B4-9571CB4528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92BCEC7-FAF7-CE63-D405-80E7796EF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37112"/>
            <a:ext cx="4918483" cy="233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769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PROGRAMI POTPORA I SUBVENCIJA</a:t>
            </a:r>
            <a:endParaRPr lang="hr-HR" sz="3200" dirty="0">
              <a:solidFill>
                <a:srgbClr val="00B050"/>
              </a:solidFill>
            </a:endParaRPr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9751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Poticaj mladim obiteljima za izgradnju ili kupnju prve nekretnine za stanovanje = 60.000,00 €</a:t>
            </a:r>
          </a:p>
          <a:p>
            <a:pPr marL="0" indent="0">
              <a:buNone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sufinanciranje u iznosu 15.000,00 € jednokratno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Poticaj za smještajne kapacitete i ugostiteljstvo za pripremu i posluživanje hrane - 45.000,00 € 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sufinanciranje u iznosu do  15.000,00 € jednokratno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BESPLATAN DJEČJI VRTIĆ za svu djecu s područja Općine Lipovljani, od početka 2025. god.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Povećan iznos za stipendiranje studenata na 30.000,00 € godišnje</a:t>
            </a:r>
            <a:endParaRPr lang="hr-HR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43800" cy="1498178"/>
          </a:xfrm>
        </p:spPr>
        <p:txBody>
          <a:bodyPr>
            <a:noAutofit/>
          </a:bodyPr>
          <a:lstStyle/>
          <a:p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PRIJEDLOG PRORAČUNA OPĆINE LIPOVLJANI ZA 2025.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PROJEKCIJE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 ZA 2026. I 2027. GODINU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685800" y="1917505"/>
            <a:ext cx="7772400" cy="4968453"/>
          </a:xfrm>
        </p:spPr>
        <p:txBody>
          <a:bodyPr>
            <a:normAutofit/>
          </a:bodyPr>
          <a:lstStyle/>
          <a:p>
            <a:pPr algn="just"/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Prijedlog proračuna za iduću godinu podnosi izvršno tijelo (općinski načelnik) prema predstavničkom tijelu  (Općinskom vijeću), temeljem Zakona o proračunu, članak 40., i to do 15. studenoga tekuće godine</a:t>
            </a:r>
          </a:p>
          <a:p>
            <a:pPr marL="0" indent="0" algn="just">
              <a:buNone/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Temeljem Zakona o pravu na pristup informacijama (članak  10.), prijedlog i nacrt proračuna objavljuje se na web stranici Općine Lipovljani  </a:t>
            </a: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www.lipovljani.hr</a:t>
            </a:r>
            <a:endParaRPr lang="hr-HR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61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PROGRAM POTPORA I SUBVENCIJA</a:t>
            </a:r>
            <a:endParaRPr lang="hr-HR" sz="3200" dirty="0"/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>
          <a:xfrm>
            <a:off x="746943" y="1124744"/>
            <a:ext cx="7772400" cy="59751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Sufinanciranje novog zapošljavanja i samozapošljavanja do 2.000,00 € jednokratno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Sufinanciranje cijene javne usluge sakupljanja miješanog komunalnog otpada, kako ne bi došlo do poskupljenja kućanstvima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(zbog povećanja cijene odlaganja MKO po toni otpada </a:t>
            </a:r>
            <a:r>
              <a:rPr lang="hr-HR" sz="2600" dirty="0" err="1">
                <a:latin typeface="Times New Roman" pitchFamily="18" charset="0"/>
                <a:cs typeface="Times New Roman" pitchFamily="18" charset="0"/>
              </a:rPr>
              <a:t>Lipkom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servisima d.o.o. za gotovo 50%)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hr-H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Povećan iznos božićnica i </a:t>
            </a:r>
            <a:r>
              <a:rPr lang="hr-H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uskrsnica</a:t>
            </a:r>
            <a:r>
              <a:rPr lang="hr-H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 60 € za umirovljenike, te osobe starije od 65 godina koje su bez primanja</a:t>
            </a:r>
          </a:p>
          <a:p>
            <a:pPr marL="0" indent="0">
              <a:buNone/>
            </a:pP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56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D1FB7-5A74-135D-B68C-FDB9ADDD4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BD5F2C27-6899-BFE5-E319-399BA7BD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PROGRAM POTPORA I SUBVENCIJA</a:t>
            </a:r>
            <a:endParaRPr lang="hr-HR" sz="3200" dirty="0"/>
          </a:p>
        </p:txBody>
      </p:sp>
      <p:sp>
        <p:nvSpPr>
          <p:cNvPr id="19459" name="Rezervirano mjesto sadržaja 2">
            <a:extLst>
              <a:ext uri="{FF2B5EF4-FFF2-40B4-BE49-F238E27FC236}">
                <a16:creationId xmlns:a16="http://schemas.microsoft.com/office/drawing/2014/main" id="{E2A9D4E6-1F34-FA28-D1BC-40C9AC41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43" y="838200"/>
            <a:ext cx="7772400" cy="6261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Sufinanciranje nabave školske opreme i radnih bilježnica za osnovnoškolce s područja Općine Lipovljani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potpora u iznosu do 110,00 €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hr-HR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Potpore za novorođenu djecu </a:t>
            </a:r>
          </a:p>
          <a:p>
            <a:pPr marL="0" indent="0">
              <a:buNone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hr-HR" sz="2500" dirty="0">
                <a:latin typeface="Times New Roman" pitchFamily="18" charset="0"/>
                <a:cs typeface="Times New Roman" pitchFamily="18" charset="0"/>
              </a:rPr>
              <a:t>potpora u iznosu 550,00 € jednokratno za prvo dijete</a:t>
            </a:r>
          </a:p>
          <a:p>
            <a:pPr marL="0" indent="0">
              <a:buNone/>
            </a:pPr>
            <a:r>
              <a:rPr lang="hr-HR" sz="2500" dirty="0">
                <a:latin typeface="Times New Roman" pitchFamily="18" charset="0"/>
                <a:cs typeface="Times New Roman" pitchFamily="18" charset="0"/>
              </a:rPr>
              <a:t>      - potpora u iznosu 950,00 € jednokratno za drugo dijete</a:t>
            </a:r>
          </a:p>
          <a:p>
            <a:pPr marL="0" indent="0">
              <a:buNone/>
            </a:pPr>
            <a:r>
              <a:rPr lang="hr-HR" sz="2500" dirty="0">
                <a:latin typeface="Times New Roman" pitchFamily="18" charset="0"/>
                <a:cs typeface="Times New Roman" pitchFamily="18" charset="0"/>
              </a:rPr>
              <a:t>      - potpora u iznosu 1.500,00 € jednokratno za treće i </a:t>
            </a:r>
          </a:p>
          <a:p>
            <a:pPr marL="0" indent="0">
              <a:buNone/>
            </a:pPr>
            <a:r>
              <a:rPr lang="hr-HR" sz="2500" dirty="0">
                <a:latin typeface="Times New Roman" pitchFamily="18" charset="0"/>
                <a:cs typeface="Times New Roman" pitchFamily="18" charset="0"/>
              </a:rPr>
              <a:t>        svako slijedeće dijete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hr-HR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Financiranje produženog boravka u Osnovnoj školi </a:t>
            </a:r>
            <a:r>
              <a:rPr lang="hr-HR" sz="2500" dirty="0">
                <a:latin typeface="Times New Roman" pitchFamily="18" charset="0"/>
                <a:cs typeface="Times New Roman" pitchFamily="18" charset="0"/>
              </a:rPr>
              <a:t>– financiranje plaće nastavnika - 25.000,00 €</a:t>
            </a:r>
          </a:p>
          <a:p>
            <a:pPr marL="0" indent="0"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opcinalogovektor-pravi.png">
            <a:extLst>
              <a:ext uri="{FF2B5EF4-FFF2-40B4-BE49-F238E27FC236}">
                <a16:creationId xmlns:a16="http://schemas.microsoft.com/office/drawing/2014/main" id="{2D12DBDC-B3D3-0F11-D083-5C59D6D19F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82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/>
          <a:lstStyle/>
          <a:p>
            <a:pPr algn="ctr"/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RAZVOJNI PROGRAMI – PROJEKTI u pripremi</a:t>
            </a:r>
            <a:endParaRPr lang="hr-HR" sz="2400" dirty="0"/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>
          <a:xfrm>
            <a:off x="755577" y="1401762"/>
            <a:ext cx="77724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Projekt rekonstrukcije nogostupa u Zagrebačkoj ulici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Projekt modernizacije nerazvrstanih cesta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Krivaj</a:t>
            </a: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Piljenice</a:t>
            </a: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, Kraljeva Velika, Lipovljani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Uređenje i opremanje Društvenog doma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Krivaj</a:t>
            </a:r>
            <a:endParaRPr lang="hr-HR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Fotonaponske elektrane na objektima u vlasništvu Općine Lipovljani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Darovanje zemljišta u poduzetničkoj zoni, u suradnji s Ministarstvom prostornog uređenja, graditeljstva i državne imovine te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Minsitarstva</a:t>
            </a: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 gospodarstva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7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/>
          <a:lstStyle/>
          <a:p>
            <a:pPr algn="ctr"/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RAZVOJNI PROGRAMI – PROJEKTI u pripremi</a:t>
            </a:r>
            <a:endParaRPr lang="hr-HR" sz="2400" dirty="0"/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>
          <a:xfrm>
            <a:off x="755577" y="1340768"/>
            <a:ext cx="77724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Modernizacija nerazvrstane ceste do vikend naselja kod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Vaclavekovog</a:t>
            </a: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 mlina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Rekonstrukcija sanitarnog čvora u Društvenom domu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Krivaj</a:t>
            </a:r>
            <a:endParaRPr lang="hr-HR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Rješavanje imovinsko-pravnih odnosa za Društveni dom u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Piljenicama</a:t>
            </a: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r-HR" sz="2500" dirty="0">
                <a:latin typeface="Times New Roman" pitchFamily="18" charset="0"/>
                <a:cs typeface="Times New Roman" pitchFamily="18" charset="0"/>
              </a:rPr>
              <a:t>darovanje DVD-u </a:t>
            </a:r>
            <a:r>
              <a:rPr lang="hr-HR" sz="2500" dirty="0" err="1">
                <a:latin typeface="Times New Roman" pitchFamily="18" charset="0"/>
                <a:cs typeface="Times New Roman" pitchFamily="18" charset="0"/>
              </a:rPr>
              <a:t>Piljenice</a:t>
            </a:r>
            <a:endParaRPr lang="hr-HR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Izgradnja staza na mjesnom groblju Lipovljani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Rekonstrukcija mostova preko rijeke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Pakre</a:t>
            </a: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, na </a:t>
            </a:r>
            <a:r>
              <a:rPr lang="hr-HR" sz="2500" b="1" dirty="0" err="1">
                <a:latin typeface="Times New Roman" pitchFamily="18" charset="0"/>
                <a:cs typeface="Times New Roman" pitchFamily="18" charset="0"/>
              </a:rPr>
              <a:t>župnijskoj</a:t>
            </a:r>
            <a:r>
              <a:rPr lang="hr-HR" sz="2500" b="1" dirty="0">
                <a:latin typeface="Times New Roman" pitchFamily="18" charset="0"/>
                <a:cs typeface="Times New Roman" pitchFamily="18" charset="0"/>
              </a:rPr>
              <a:t> cesti L33138, u suradnji sa ŽUC SMŽ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0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sadržaja 2"/>
          <p:cNvSpPr>
            <a:spLocks noGrp="1"/>
          </p:cNvSpPr>
          <p:nvPr>
            <p:ph idx="1"/>
          </p:nvPr>
        </p:nvSpPr>
        <p:spPr>
          <a:xfrm>
            <a:off x="914400" y="476250"/>
            <a:ext cx="7772400" cy="5543550"/>
          </a:xfrm>
        </p:spPr>
        <p:txBody>
          <a:bodyPr/>
          <a:lstStyle/>
          <a:p>
            <a:pPr eaLnBrk="1" hangingPunct="1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hr-HR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hr-H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Ukupan plan rashoda za 2025. godinu iznosi</a:t>
            </a:r>
          </a:p>
          <a:p>
            <a:pPr marL="0" indent="0" algn="ctr" eaLnBrk="1" hangingPunct="1">
              <a:buNone/>
            </a:pPr>
            <a:endParaRPr lang="hr-HR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hr-H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9.436.420,00 € (konsolidirano)</a:t>
            </a:r>
          </a:p>
        </p:txBody>
      </p:sp>
      <p:pic>
        <p:nvPicPr>
          <p:cNvPr id="4" name="Slika 3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ZAKLJUČAK</a:t>
            </a:r>
          </a:p>
        </p:txBody>
      </p:sp>
      <p:sp>
        <p:nvSpPr>
          <p:cNvPr id="21507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18658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Plan proračuna za 2025. te projekcije za 2026. i 2027. godinu, kroz pokazatelje i smjernice kojima smo ga planirali:</a:t>
            </a:r>
            <a:endParaRPr lang="hr-HR" sz="2600" dirty="0"/>
          </a:p>
          <a:p>
            <a:pPr>
              <a:buFont typeface="Wingdings" pitchFamily="2" charset="2"/>
              <a:buChar char="ü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Nastavlja investicijski ciklus započet u 2024. godini  (</a:t>
            </a: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kroz EU izvore i izvore nacionalne komponente</a:t>
            </a: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Osigurava kroz povećane subvencije u socijalnom dijelu programa i nadalje jednu socijalnu osjetljivost za najugroženije, te kroz ostale navedene subvencijske potpore predstavlja cijeli paket demografskih mjera</a:t>
            </a:r>
          </a:p>
          <a:p>
            <a:pPr>
              <a:buFont typeface="Wingdings" pitchFamily="2" charset="2"/>
              <a:buChar char="ü"/>
            </a:pPr>
            <a:r>
              <a:rPr lang="hr-HR" sz="2600" b="1" dirty="0">
                <a:latin typeface="Times New Roman" pitchFamily="18" charset="0"/>
                <a:cs typeface="Times New Roman" pitchFamily="18" charset="0"/>
              </a:rPr>
              <a:t> Priprema nove projekte za aplikaciju na dostupne fondove EU te nastavlja investicijski ciklus u 2026. i 2027. godini </a:t>
            </a:r>
            <a:endParaRPr lang="hr-HR" sz="2600" b="1" dirty="0"/>
          </a:p>
        </p:txBody>
      </p:sp>
      <p:pic>
        <p:nvPicPr>
          <p:cNvPr id="5" name="Slika 4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7538" y="2071678"/>
            <a:ext cx="7258072" cy="2714644"/>
          </a:xfrm>
        </p:spPr>
        <p:txBody>
          <a:bodyPr>
            <a:normAutofit/>
            <a:scene3d>
              <a:camera prst="isometricOffAxis1Right"/>
              <a:lightRig rig="threePt" dir="t"/>
            </a:scene3d>
            <a:sp3d contourW="12700"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5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HVALA NA PAŽNJI !!</a:t>
            </a:r>
          </a:p>
        </p:txBody>
      </p:sp>
      <p:sp>
        <p:nvSpPr>
          <p:cNvPr id="22532" name="Pravokutnik 4"/>
          <p:cNvSpPr>
            <a:spLocks noChangeArrowheads="1"/>
          </p:cNvSpPr>
          <p:nvPr/>
        </p:nvSpPr>
        <p:spPr bwMode="auto">
          <a:xfrm>
            <a:off x="1428750" y="571500"/>
            <a:ext cx="53034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0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OPĆINA LIPOVLJANI</a:t>
            </a:r>
          </a:p>
          <a:p>
            <a:r>
              <a:rPr lang="hr-HR" sz="20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OPĆINSKI NAČELNIK</a:t>
            </a:r>
          </a:p>
          <a:p>
            <a:r>
              <a:rPr lang="hr-HR" sz="20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Prijedlog proračuna Općine Lipovljani za 2025., te projekcije za 2026. i 2027. godinu</a:t>
            </a:r>
          </a:p>
        </p:txBody>
      </p:sp>
      <p:sp>
        <p:nvSpPr>
          <p:cNvPr id="22533" name="Pravokutnik 5"/>
          <p:cNvSpPr>
            <a:spLocks noChangeArrowheads="1"/>
          </p:cNvSpPr>
          <p:nvPr/>
        </p:nvSpPr>
        <p:spPr bwMode="auto">
          <a:xfrm>
            <a:off x="2857500" y="6072188"/>
            <a:ext cx="4091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Lipovljani, 13. </a:t>
            </a:r>
            <a:r>
              <a:rPr lang="hr-HR" sz="200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studenog 2024. </a:t>
            </a:r>
            <a:r>
              <a:rPr lang="hr-HR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hr-HR" sz="2000" dirty="0">
              <a:solidFill>
                <a:schemeClr val="tx1">
                  <a:lumMod val="95000"/>
                </a:schemeClr>
              </a:solidFill>
              <a:latin typeface="Perpetua" pitchFamily="18" charset="0"/>
            </a:endParaRPr>
          </a:p>
        </p:txBody>
      </p:sp>
      <p:pic>
        <p:nvPicPr>
          <p:cNvPr id="6" name="Slika 5" descr="opcinalogovektor-pr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1280144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99564F-5940-2ED2-1CD1-0254BC5F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"/>
            <a:ext cx="7765321" cy="2276871"/>
          </a:xfrm>
        </p:spPr>
        <p:txBody>
          <a:bodyPr>
            <a:normAutofit/>
          </a:bodyPr>
          <a:lstStyle/>
          <a:p>
            <a:r>
              <a:rPr lang="hr-HR" dirty="0"/>
              <a:t>IZ ZAKONA O PRORAČUNU 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28AFA1-C4B8-8F09-1CAD-19D85C4E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052736"/>
            <a:ext cx="7765322" cy="5472608"/>
          </a:xfrm>
        </p:spPr>
        <p:txBody>
          <a:bodyPr>
            <a:noAutofit/>
          </a:bodyPr>
          <a:lstStyle/>
          <a:p>
            <a:pPr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Člankom 41. Zakona o proračunu detaljno je uređeno predlaganje amandmana</a:t>
            </a:r>
          </a:p>
          <a:p>
            <a:pPr algn="just"/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Amandmanom se ne smije mijenjati predviđeni manjak, odnosno višak, utvrđen u prijedlogu proračuna</a:t>
            </a:r>
          </a:p>
          <a:p>
            <a:pPr algn="just"/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 se podnositi amandmani:</a:t>
            </a:r>
          </a:p>
          <a:p>
            <a:pPr marL="0" indent="0" algn="just">
              <a:buNone/>
            </a:pP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kojima se predlaže povećanje proračunskih rashoda iznad iznosa utvrđenih prijedlogom proračuna, pod uvjetom da se istodobno predloži smanjenje drugih rashoda u istom iznosu i unutar istih izvora financiranja u posebnom dijelu proračuna</a:t>
            </a:r>
          </a:p>
          <a:p>
            <a:pPr algn="just"/>
            <a:endParaRPr lang="hr-HR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opcinalogovektor-pravi.png">
            <a:extLst>
              <a:ext uri="{FF2B5EF4-FFF2-40B4-BE49-F238E27FC236}">
                <a16:creationId xmlns:a16="http://schemas.microsoft.com/office/drawing/2014/main" id="{9EDFF72B-CEDA-FC31-EFAA-3B803D1FC8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17ABF-3F9E-2881-96B7-BA55C4D1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01C3D-3738-CED2-7F0F-094BAEA3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"/>
            <a:ext cx="7765321" cy="2276871"/>
          </a:xfrm>
        </p:spPr>
        <p:txBody>
          <a:bodyPr>
            <a:normAutofit/>
          </a:bodyPr>
          <a:lstStyle/>
          <a:p>
            <a:r>
              <a:rPr lang="hr-HR" dirty="0"/>
              <a:t>IZ ZAKONA O PRORAČUNU 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058A34-DA6D-E5B6-1E48-09C5286F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052736"/>
            <a:ext cx="7765322" cy="5472608"/>
          </a:xfrm>
        </p:spPr>
        <p:txBody>
          <a:bodyPr>
            <a:noAutofit/>
          </a:bodyPr>
          <a:lstStyle/>
          <a:p>
            <a:pPr algn="just"/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 se podnositi amandmani:</a:t>
            </a:r>
          </a:p>
          <a:p>
            <a:pPr algn="just">
              <a:buFontTx/>
              <a:buChar char="-"/>
            </a:pP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kojima se predlaže povećanje proračunskih izdataka iznad iznosa utvrđenih prijedlogom proračuna, pod uvjetom da se istodobno predloži smanjenje drugih izdataka u istom iznosu i unutar istih izvora financiranja u posebnom dijelu proračuna</a:t>
            </a:r>
          </a:p>
          <a:p>
            <a:pPr marL="0" indent="0" algn="just">
              <a:buNone/>
            </a:pPr>
            <a:endParaRPr lang="hr-HR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Prijedlozi amandmana ne smiju biti na teret proračunske zalihe, na teret dodatnog zaduživanja ili već prije preuzetih obveza.</a:t>
            </a:r>
          </a:p>
          <a:p>
            <a:pPr algn="just"/>
            <a:endParaRPr lang="hr-HR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opcinalogovektor-pravi.png">
            <a:extLst>
              <a:ext uri="{FF2B5EF4-FFF2-40B4-BE49-F238E27FC236}">
                <a16:creationId xmlns:a16="http://schemas.microsoft.com/office/drawing/2014/main" id="{1D0C1EB4-6D48-9A6C-F2A5-8202975510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r>
              <a:rPr lang="hr-HR" dirty="0"/>
              <a:t>STRUKTURA PRORAČUNA 2025.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685346" y="1340768"/>
            <a:ext cx="7765322" cy="4824536"/>
          </a:xfrm>
        </p:spPr>
        <p:txBody>
          <a:bodyPr>
            <a:noAutofit/>
          </a:bodyPr>
          <a:lstStyle/>
          <a:p>
            <a:pPr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 se sastoji od </a:t>
            </a: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općeg i posebnog dijela te obrazloženja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dio sastoji se od </a:t>
            </a: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Računa prihoda i rashoda, te sažetka Računa financiranja</a:t>
            </a:r>
          </a:p>
          <a:p>
            <a:pPr marL="0" indent="0" algn="just">
              <a:buNone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računu prihoda, planirani prihodi iskazani su prema izvorima financiranja i ekonomskoj klasifikaciji na razini skupine, a rashodi i prema funkcijskoj klasifikaciji, sukladno čl. 29. Zakona o proračunu</a:t>
            </a:r>
            <a:endParaRPr lang="hr-HR" sz="2600" dirty="0"/>
          </a:p>
        </p:txBody>
      </p:sp>
      <p:pic>
        <p:nvPicPr>
          <p:cNvPr id="8196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r>
              <a:rPr lang="hr-HR" dirty="0"/>
              <a:t>STRUKTURA PRORAČUNA 2025.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611560" y="1340768"/>
            <a:ext cx="7765322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posebnom djelu proračuna rashodi i izdaci iskazani su po organizacijskoj klasifikaciji, izvorima financiranja i ekonomskoj klasifikaciji na razini skupine, raspoređenih u programe koji se sastoje od aktivnosti i projekata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Obrazloženje općeg dijela proračuna sadrži obrazloženje prihoda i rashoda, primitaka i izdataka, te prenesenog manjka, odnosno viška</a:t>
            </a:r>
          </a:p>
          <a:p>
            <a:pPr algn="just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Obrazloženje posebnog dijela temelji se na obrazloženjima financijskih planova proračunskih korisnika, a sastoji se od obrazloženja programa, aktivnosti i projekata</a:t>
            </a: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hr-HR" dirty="0"/>
          </a:p>
        </p:txBody>
      </p:sp>
      <p:pic>
        <p:nvPicPr>
          <p:cNvPr id="8196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7772400" cy="1081087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SMJERNICE U KREIRANJU PRORAČUNA OPĆINE 2025.-2027. - PRIHODI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684213" y="1196975"/>
            <a:ext cx="8280400" cy="5400675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Okvirna realizacija proračuna u 2024.godini, kao osnovica planiranja </a:t>
            </a: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prihodovnih stavki proračuna 2025.-2027. 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(posebno namjenskih prihoda od rudne rente i šumskog doprinosa, sukladno ekonomskim trendovima na svjetskim tržištima)</a:t>
            </a:r>
          </a:p>
          <a:p>
            <a:pPr algn="just">
              <a:buNone/>
            </a:pPr>
            <a:endParaRPr lang="hr-HR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Smjernice ekonomske i fiskalne politike Vlade RH te porezne reforme (</a:t>
            </a: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raspodjela sredstava fiskalnog izravnanja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Raspoloživa sredstava fondova EU</a:t>
            </a:r>
          </a:p>
          <a:p>
            <a:pPr>
              <a:buFont typeface="Wingdings" pitchFamily="2" charset="2"/>
              <a:buChar char="Ø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9220" name="Slika 3" descr="C:\Documents and Settings\Mario\Local Settings\Temp\Privremeni imenik 1 za Novljanski vijesnik.zip\Novljanski vijesnik\grb-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50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opcinalogovektor-p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9"/>
            <a:ext cx="576064" cy="64807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6293</TotalTime>
  <Words>2862</Words>
  <Application>Microsoft Office PowerPoint</Application>
  <PresentationFormat>Prikaz na zaslonu (4:3)</PresentationFormat>
  <Paragraphs>356</Paragraphs>
  <Slides>46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6" baseType="lpstr">
      <vt:lpstr>Arial</vt:lpstr>
      <vt:lpstr>Arial Black</vt:lpstr>
      <vt:lpstr>Bookman Old Style</vt:lpstr>
      <vt:lpstr>Calibri</vt:lpstr>
      <vt:lpstr>Perpetua</vt:lpstr>
      <vt:lpstr>Rockwell</vt:lpstr>
      <vt:lpstr>Times New Roman</vt:lpstr>
      <vt:lpstr>Wingdings</vt:lpstr>
      <vt:lpstr>Wingdings 2</vt:lpstr>
      <vt:lpstr>Damask</vt:lpstr>
      <vt:lpstr>25. SJEDNICA OPĆINSKOG VIJEĆA</vt:lpstr>
      <vt:lpstr>           Lipovljani, 13. studenoga  2024. godine    </vt:lpstr>
      <vt:lpstr>PRIJEDLOG PRORAČUNA OPĆINE LIPOVLJANI ZA 2025. TE PROJEKCIJE  ZA 2026. I 2027. GODINU</vt:lpstr>
      <vt:lpstr>PRIJEDLOG PRORAČUNA OPĆINE LIPOVLJANI ZA 2025. TE PROJEKCIJE  ZA 2026. I 2027. GODINU</vt:lpstr>
      <vt:lpstr>IZ ZAKONA O PRORAČUNU   </vt:lpstr>
      <vt:lpstr>IZ ZAKONA O PRORAČUNU   </vt:lpstr>
      <vt:lpstr>STRUKTURA PRORAČUNA 2025.</vt:lpstr>
      <vt:lpstr>STRUKTURA PRORAČUNA 2025.</vt:lpstr>
      <vt:lpstr>SMJERNICE U KREIRANJU PRORAČUNA OPĆINE 2025.-2027. - PRIHODI</vt:lpstr>
      <vt:lpstr>PLANIRANA STRUKTURA PRIHODA</vt:lpstr>
      <vt:lpstr>PowerPoint prezentacija</vt:lpstr>
      <vt:lpstr>PowerPoint prezentacija</vt:lpstr>
      <vt:lpstr>PowerPoint prezentacija</vt:lpstr>
      <vt:lpstr>PRIHODI I RASHODI PRORAČUNA OPĆINE LIPOVLJANI OD 2008.-2025. GODINE</vt:lpstr>
      <vt:lpstr>SMJERNICE U KREIRANJU PRORAČUNA OPĆINE 2025.-2027. - RASHODI</vt:lpstr>
      <vt:lpstr>SMJERNICE U KREIRANJU PRORAČUNA OPĆINE 2025.-2027. - RASHODI</vt:lpstr>
      <vt:lpstr>PLANIRANA STRUKTURA RASHODA PREMA RAZDJELIMA</vt:lpstr>
      <vt:lpstr>PLANIRANA STRUKTURA RASHODA PREMA RAZDJELIMA</vt:lpstr>
      <vt:lpstr>PLANIRANA STRUKTURA RASHODA PREMA RAZDJELIMA</vt:lpstr>
      <vt:lpstr>RAZDJEL 3. - PLANIRANI PROGRAMI ZA 2025.GODINU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SMJERNICE U KREIRANJU  RAZVOJNOG PROGRAMA – INVESTICIJE 2025.</vt:lpstr>
      <vt:lpstr>            RAZVOJNI PROGRAMI – POPIS KAPITALNIH PROJEKATA I PLAN ULAGANJA U 2025.GODINI, TE U PROJEKCIJAMA 2026. I 2027.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PROGRAMI POTPORA I SUBVENCIJA</vt:lpstr>
      <vt:lpstr>PROGRAM POTPORA I SUBVENCIJA</vt:lpstr>
      <vt:lpstr>PROGRAM POTPORA I SUBVENCIJA</vt:lpstr>
      <vt:lpstr>RAZVOJNI PROGRAMI – PROJEKTI u pripremi</vt:lpstr>
      <vt:lpstr>RAZVOJNI PROGRAMI – PROJEKTI u pripremi</vt:lpstr>
      <vt:lpstr>PowerPoint prezentacija</vt:lpstr>
      <vt:lpstr>ZAKLJUČAK</vt:lpstr>
      <vt:lpstr>HVALA NA PAŽNJI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Lipovljani, 15. studenog 2018. godine</dc:title>
  <dc:creator>Općina Lipovljani</dc:creator>
  <cp:lastModifiedBy>Nikola Horvat</cp:lastModifiedBy>
  <cp:revision>398</cp:revision>
  <dcterms:created xsi:type="dcterms:W3CDTF">2010-12-16T13:59:09Z</dcterms:created>
  <dcterms:modified xsi:type="dcterms:W3CDTF">2024-11-13T13:55:32Z</dcterms:modified>
</cp:coreProperties>
</file>